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47"/>
  </p:notesMasterIdLst>
  <p:sldIdLst>
    <p:sldId id="256" r:id="rId2"/>
    <p:sldId id="388" r:id="rId3"/>
    <p:sldId id="259" r:id="rId4"/>
    <p:sldId id="260" r:id="rId5"/>
    <p:sldId id="391" r:id="rId6"/>
    <p:sldId id="261" r:id="rId7"/>
    <p:sldId id="392" r:id="rId8"/>
    <p:sldId id="270" r:id="rId9"/>
    <p:sldId id="354" r:id="rId10"/>
    <p:sldId id="355" r:id="rId11"/>
    <p:sldId id="393" r:id="rId12"/>
    <p:sldId id="356" r:id="rId13"/>
    <p:sldId id="358" r:id="rId14"/>
    <p:sldId id="283" r:id="rId15"/>
    <p:sldId id="359" r:id="rId16"/>
    <p:sldId id="271" r:id="rId17"/>
    <p:sldId id="360" r:id="rId18"/>
    <p:sldId id="387" r:id="rId19"/>
    <p:sldId id="286" r:id="rId20"/>
    <p:sldId id="284" r:id="rId21"/>
    <p:sldId id="361" r:id="rId22"/>
    <p:sldId id="395" r:id="rId23"/>
    <p:sldId id="265" r:id="rId24"/>
    <p:sldId id="362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96" r:id="rId33"/>
    <p:sldId id="374" r:id="rId34"/>
    <p:sldId id="375" r:id="rId35"/>
    <p:sldId id="376" r:id="rId36"/>
    <p:sldId id="377" r:id="rId37"/>
    <p:sldId id="378" r:id="rId38"/>
    <p:sldId id="385" r:id="rId39"/>
    <p:sldId id="386" r:id="rId40"/>
    <p:sldId id="379" r:id="rId41"/>
    <p:sldId id="401" r:id="rId42"/>
    <p:sldId id="382" r:id="rId43"/>
    <p:sldId id="383" r:id="rId44"/>
    <p:sldId id="380" r:id="rId45"/>
    <p:sldId id="351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Lato" panose="020F0502020204030203" pitchFamily="34" charset="77"/>
      <p:regular r:id="rId52"/>
      <p:bold r:id="rId52"/>
      <p:italic r:id="rId52"/>
      <p:boldItalic r:id="rId52"/>
    </p:embeddedFont>
    <p:embeddedFont>
      <p:font typeface="Microsoft YaHei" panose="020B0503020204020204" pitchFamily="34" charset="-122"/>
      <p:regular r:id="rId53"/>
      <p:bold r:id="rId54"/>
    </p:embeddedFont>
    <p:embeddedFont>
      <p:font typeface="字魂7号-温暖童稚体" panose="0000050000000000000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ễn Thị Linh Chi" initials="NTLC" lastIdx="1" clrIdx="0">
    <p:extLst>
      <p:ext uri="{19B8F6BF-5375-455C-9EA6-DF929625EA0E}">
        <p15:presenceInfo xmlns:p15="http://schemas.microsoft.com/office/powerpoint/2012/main" userId="a99e59ce03ab49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E79B"/>
    <a:srgbClr val="FFC310"/>
    <a:srgbClr val="FFC000"/>
    <a:srgbClr val="FEC000"/>
    <a:srgbClr val="0E9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5"/>
    <p:restoredTop sz="94259" autoAdjust="0"/>
  </p:normalViewPr>
  <p:slideViewPr>
    <p:cSldViewPr snapToGrid="0">
      <p:cViewPr varScale="1">
        <p:scale>
          <a:sx n="117" d="100"/>
          <a:sy n="117" d="100"/>
        </p:scale>
        <p:origin x="17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NUL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04T21:49:16.486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911746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3451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2877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1077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6541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586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3" name="Shape 7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Shape 734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Shape 7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7634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8889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071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9413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944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2442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1233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6827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81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7215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5117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8509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0217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6353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0599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78111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4102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366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3795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402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3019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0950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446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000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2_Custom Layou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715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Custom Layou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pic" idx="2"/>
          </p:nvPr>
        </p:nvSpPr>
        <p:spPr>
          <a:xfrm>
            <a:off x="977900" y="927100"/>
            <a:ext cx="3962399" cy="499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705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4F766-EB66-49B6-B13F-796BDC3ACE29}" type="datetimeFigureOut">
              <a:rPr lang="en-US" smtClean="0"/>
              <a:t>8/10/21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30C72-3D17-4B7D-8138-EBBAAB6DE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80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8053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pic" idx="2"/>
          </p:nvPr>
        </p:nvSpPr>
        <p:spPr>
          <a:xfrm>
            <a:off x="6705600" y="768350"/>
            <a:ext cx="4533899" cy="532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pic" idx="2"/>
          </p:nvPr>
        </p:nvSpPr>
        <p:spPr>
          <a:xfrm>
            <a:off x="469900" y="857250"/>
            <a:ext cx="5143499" cy="514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Custom Layou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pic" idx="2"/>
          </p:nvPr>
        </p:nvSpPr>
        <p:spPr>
          <a:xfrm>
            <a:off x="1365250" y="2019300"/>
            <a:ext cx="2819400" cy="28194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pic" idx="3"/>
          </p:nvPr>
        </p:nvSpPr>
        <p:spPr>
          <a:xfrm>
            <a:off x="4692650" y="2019300"/>
            <a:ext cx="2819400" cy="28194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pic" idx="4"/>
          </p:nvPr>
        </p:nvSpPr>
        <p:spPr>
          <a:xfrm>
            <a:off x="8020050" y="2019300"/>
            <a:ext cx="2819400" cy="28194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Custom Layou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pic" idx="2"/>
          </p:nvPr>
        </p:nvSpPr>
        <p:spPr>
          <a:xfrm>
            <a:off x="3695700" y="0"/>
            <a:ext cx="2832099" cy="459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3"/>
          </p:nvPr>
        </p:nvSpPr>
        <p:spPr>
          <a:xfrm>
            <a:off x="6527800" y="2260600"/>
            <a:ext cx="2832099" cy="459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pic" idx="4"/>
          </p:nvPr>
        </p:nvSpPr>
        <p:spPr>
          <a:xfrm>
            <a:off x="9359900" y="0"/>
            <a:ext cx="2832099" cy="459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Custom Layou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pic" idx="2"/>
          </p:nvPr>
        </p:nvSpPr>
        <p:spPr>
          <a:xfrm>
            <a:off x="0" y="0"/>
            <a:ext cx="6743700" cy="6844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Custom Layou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pic" idx="2"/>
          </p:nvPr>
        </p:nvSpPr>
        <p:spPr>
          <a:xfrm>
            <a:off x="698500" y="762000"/>
            <a:ext cx="5397500" cy="266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3"/>
          </p:nvPr>
        </p:nvSpPr>
        <p:spPr>
          <a:xfrm>
            <a:off x="6096000" y="3848100"/>
            <a:ext cx="5549899" cy="266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577" t="574" r="24509" b="21264"/>
              <a:stretch/>
            </p:blipFill>
            <p:spPr>
              <a:xfrm>
                <a:off x="5787342" y="-1"/>
                <a:ext cx="6404658" cy="6858001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71" t="21838" r="63366"/>
              <a:stretch/>
            </p:blipFill>
            <p:spPr>
              <a:xfrm>
                <a:off x="0" y="0"/>
                <a:ext cx="7029468" cy="6858000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70" t="22561" r="73097" b="42370"/>
              <a:stretch/>
            </p:blipFill>
            <p:spPr>
              <a:xfrm>
                <a:off x="16554" y="2004116"/>
                <a:ext cx="3446754" cy="3092334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77" t="574" r="24509" b="52474"/>
            <a:stretch/>
          </p:blipFill>
          <p:spPr>
            <a:xfrm>
              <a:off x="16554" y="0"/>
              <a:ext cx="12056040" cy="4140200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5" b="29487"/>
          <a:stretch/>
        </p:blipFill>
        <p:spPr>
          <a:xfrm>
            <a:off x="1" y="2545"/>
            <a:ext cx="1961804" cy="141316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68" r:id="rId8"/>
    <p:sldLayoutId id="2147483669" r:id="rId9"/>
    <p:sldLayoutId id="2147483671" r:id="rId10"/>
    <p:sldLayoutId id="2147483688" r:id="rId11"/>
    <p:sldLayoutId id="2147483689" r:id="rId12"/>
    <p:sldLayoutId id="2147483691" r:id="rId13"/>
    <p:sldLayoutId id="2147483692" r:id="rId14"/>
    <p:sldLayoutId id="2147483693" r:id="rId15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" t="17439" b="12677"/>
          <a:stretch/>
        </p:blipFill>
        <p:spPr>
          <a:xfrm>
            <a:off x="0" y="0"/>
            <a:ext cx="12188142" cy="6858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6624695" y="2254661"/>
            <a:ext cx="5563447" cy="10043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000" err="1">
                <a:solidFill>
                  <a:schemeClr val="bg1">
                    <a:lumMod val="10000"/>
                  </a:schemeClr>
                </a:solidFill>
                <a:latin typeface="+mn-lt"/>
                <a:ea typeface="造字工房悦圆演示版常规体" pitchFamily="50" charset="-122"/>
                <a:cs typeface="Lato"/>
                <a:sym typeface="Lato"/>
              </a:rPr>
              <a:t>Nhóm</a:t>
            </a:r>
            <a:r>
              <a:rPr lang="en-US" sz="6000">
                <a:solidFill>
                  <a:schemeClr val="bg1">
                    <a:lumMod val="10000"/>
                  </a:schemeClr>
                </a:solidFill>
                <a:latin typeface="+mn-lt"/>
                <a:ea typeface="造字工房悦圆演示版常规体" pitchFamily="50" charset="-122"/>
                <a:cs typeface="Lato"/>
                <a:sym typeface="Lato"/>
              </a:rPr>
              <a:t>: Pet man</a:t>
            </a:r>
            <a:r>
              <a:rPr lang="en-US" sz="6000">
                <a:solidFill>
                  <a:schemeClr val="bg1">
                    <a:lumMod val="1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  <a:cs typeface="Lato"/>
                <a:sym typeface="Lato"/>
              </a:rPr>
              <a:t> </a:t>
            </a:r>
            <a:endParaRPr lang="en-US" sz="6000" b="0" i="0" u="none" strike="noStrike" cap="none">
              <a:solidFill>
                <a:schemeClr val="bg1">
                  <a:lumMod val="1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Lato"/>
              <a:sym typeface="Lato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927" y="5467257"/>
            <a:ext cx="1532895" cy="1390743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97" y="54560"/>
            <a:ext cx="3170947" cy="24520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6466" y="3310447"/>
            <a:ext cx="5339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+mj-lt"/>
              </a:rPr>
              <a:t>Khởi sự doanh nghiệp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41519" y="4263275"/>
            <a:ext cx="4529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GVHD: </a:t>
            </a:r>
            <a:r>
              <a:rPr lang="en-US" sz="2000" b="1" err="1"/>
              <a:t>Th.S</a:t>
            </a:r>
            <a:r>
              <a:rPr lang="en-US" sz="2000"/>
              <a:t> Nguyễn Thị </a:t>
            </a:r>
            <a:r>
              <a:rPr lang="en-US" sz="2000" err="1"/>
              <a:t>Tuyết</a:t>
            </a:r>
            <a:r>
              <a:rPr lang="en-US" sz="2000"/>
              <a:t> </a:t>
            </a:r>
            <a:r>
              <a:rPr lang="en-US" sz="2000" err="1"/>
              <a:t>Nhung</a:t>
            </a:r>
            <a:endParaRPr 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šlïdê">
            <a:extLst>
              <a:ext uri="{FF2B5EF4-FFF2-40B4-BE49-F238E27FC236}">
                <a16:creationId xmlns:a16="http://schemas.microsoft.com/office/drawing/2014/main" id="{EBF9D274-42B4-4DE2-A00F-FA03642A646A}"/>
              </a:ext>
            </a:extLst>
          </p:cNvPr>
          <p:cNvSpPr/>
          <p:nvPr/>
        </p:nvSpPr>
        <p:spPr bwMode="auto">
          <a:xfrm>
            <a:off x="1556657" y="83566"/>
            <a:ext cx="6523990" cy="1055652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2800" b="1">
                <a:latin typeface="Arial" panose="020B0604020202020204" pitchFamily="34" charset="0"/>
                <a:ea typeface="字魂17号-萌趣果冻体" panose="02000000000000000000" pitchFamily="2" charset="-122"/>
                <a:cs typeface="Arial" panose="020B0604020202020204" pitchFamily="34" charset="0"/>
              </a:rPr>
              <a:t>2.2 Mô hình SWOT</a:t>
            </a:r>
            <a:endParaRPr lang="zh-CN" altLang="en-US" sz="2800" b="1">
              <a:latin typeface="Arial" panose="020B0604020202020204" pitchFamily="34" charset="0"/>
              <a:ea typeface="字魂17号-萌趣果冻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" name="圆角矩形 36">
            <a:extLst>
              <a:ext uri="{FF2B5EF4-FFF2-40B4-BE49-F238E27FC236}">
                <a16:creationId xmlns:a16="http://schemas.microsoft.com/office/drawing/2014/main" id="{6AC53079-E605-4827-A330-A5BFAA0C8F54}"/>
              </a:ext>
            </a:extLst>
          </p:cNvPr>
          <p:cNvSpPr/>
          <p:nvPr/>
        </p:nvSpPr>
        <p:spPr>
          <a:xfrm>
            <a:off x="632484" y="1179094"/>
            <a:ext cx="4967407" cy="2634298"/>
          </a:xfrm>
          <a:prstGeom prst="roundRect">
            <a:avLst/>
          </a:prstGeom>
          <a:noFill/>
          <a:ln w="19050" cmpd="sng">
            <a:solidFill>
              <a:schemeClr val="accent1"/>
            </a:solidFill>
            <a:prstDash val="solid"/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BEA742A-902A-4F0B-80C9-F2BF3F5B7B5E}"/>
              </a:ext>
            </a:extLst>
          </p:cNvPr>
          <p:cNvSpPr/>
          <p:nvPr/>
        </p:nvSpPr>
        <p:spPr>
          <a:xfrm>
            <a:off x="199570" y="2051237"/>
            <a:ext cx="876002" cy="876002"/>
          </a:xfrm>
          <a:prstGeom prst="ellipse">
            <a:avLst/>
          </a:prstGeom>
          <a:solidFill>
            <a:srgbClr val="2989B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kumimoji="0" lang="zh-CN" altLang="en-US" sz="28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39">
            <a:extLst>
              <a:ext uri="{FF2B5EF4-FFF2-40B4-BE49-F238E27FC236}">
                <a16:creationId xmlns:a16="http://schemas.microsoft.com/office/drawing/2014/main" id="{8776EDBE-F2C8-40AF-A1DB-97F09D204031}"/>
              </a:ext>
            </a:extLst>
          </p:cNvPr>
          <p:cNvSpPr/>
          <p:nvPr/>
        </p:nvSpPr>
        <p:spPr>
          <a:xfrm>
            <a:off x="7106582" y="1179094"/>
            <a:ext cx="4682143" cy="2634298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olid"/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20DA015-1429-4962-BEEE-58F43D9A9EF4}"/>
              </a:ext>
            </a:extLst>
          </p:cNvPr>
          <p:cNvSpPr/>
          <p:nvPr/>
        </p:nvSpPr>
        <p:spPr>
          <a:xfrm>
            <a:off x="6668581" y="1975008"/>
            <a:ext cx="876002" cy="8760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kumimoji="0" lang="zh-CN" altLang="en-US" sz="28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42">
            <a:extLst>
              <a:ext uri="{FF2B5EF4-FFF2-40B4-BE49-F238E27FC236}">
                <a16:creationId xmlns:a16="http://schemas.microsoft.com/office/drawing/2014/main" id="{5A8B7729-8B7B-4540-A5F1-3A57953853E6}"/>
              </a:ext>
            </a:extLst>
          </p:cNvPr>
          <p:cNvSpPr/>
          <p:nvPr/>
        </p:nvSpPr>
        <p:spPr>
          <a:xfrm>
            <a:off x="623445" y="4338177"/>
            <a:ext cx="4976445" cy="2372112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olid"/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DAD7B44-90F2-4778-A1A6-D5A7F38822CF}"/>
              </a:ext>
            </a:extLst>
          </p:cNvPr>
          <p:cNvSpPr/>
          <p:nvPr/>
        </p:nvSpPr>
        <p:spPr>
          <a:xfrm>
            <a:off x="199570" y="4978109"/>
            <a:ext cx="876002" cy="8760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kumimoji="0" lang="zh-CN" altLang="en-US" sz="28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45">
            <a:extLst>
              <a:ext uri="{FF2B5EF4-FFF2-40B4-BE49-F238E27FC236}">
                <a16:creationId xmlns:a16="http://schemas.microsoft.com/office/drawing/2014/main" id="{5539482F-C891-4EBF-BF5F-922FA595A4B4}"/>
              </a:ext>
            </a:extLst>
          </p:cNvPr>
          <p:cNvSpPr/>
          <p:nvPr/>
        </p:nvSpPr>
        <p:spPr>
          <a:xfrm>
            <a:off x="7123685" y="4338177"/>
            <a:ext cx="4665040" cy="2372112"/>
          </a:xfrm>
          <a:prstGeom prst="roundRect">
            <a:avLst/>
          </a:prstGeom>
          <a:noFill/>
          <a:ln w="19050" cmpd="sng">
            <a:solidFill>
              <a:schemeClr val="accent1"/>
            </a:solidFill>
            <a:prstDash val="solid"/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F8B0B9B-B724-492B-895A-1F45B6B9B1A2}"/>
              </a:ext>
            </a:extLst>
          </p:cNvPr>
          <p:cNvSpPr/>
          <p:nvPr/>
        </p:nvSpPr>
        <p:spPr>
          <a:xfrm>
            <a:off x="6699809" y="4978109"/>
            <a:ext cx="876002" cy="876002"/>
          </a:xfrm>
          <a:prstGeom prst="ellipse">
            <a:avLst/>
          </a:prstGeom>
          <a:solidFill>
            <a:srgbClr val="2989B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kumimoji="0" lang="zh-CN" altLang="en-US" sz="28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1435" y="1258847"/>
            <a:ext cx="44907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ĐIỂM MẠNH</a:t>
            </a:r>
            <a:endParaRPr 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Các</a:t>
            </a:r>
            <a:r>
              <a:rPr lang="en-US" sz="2000"/>
              <a:t> </a:t>
            </a:r>
            <a:r>
              <a:rPr lang="en-US" sz="2000" err="1"/>
              <a:t>thành</a:t>
            </a:r>
            <a:r>
              <a:rPr lang="en-US" sz="2000"/>
              <a:t> </a:t>
            </a:r>
            <a:r>
              <a:rPr lang="en-US" sz="2000" err="1"/>
              <a:t>viên</a:t>
            </a:r>
            <a:r>
              <a:rPr lang="en-US" sz="2000"/>
              <a:t> </a:t>
            </a:r>
            <a:r>
              <a:rPr lang="en-US" sz="2000" err="1"/>
              <a:t>trong</a:t>
            </a:r>
            <a:r>
              <a:rPr lang="en-US" sz="2000"/>
              <a:t> </a:t>
            </a:r>
            <a:r>
              <a:rPr lang="en-US" sz="2000" err="1"/>
              <a:t>công</a:t>
            </a:r>
            <a:r>
              <a:rPr lang="en-US" sz="2000"/>
              <a:t> ty </a:t>
            </a:r>
            <a:r>
              <a:rPr lang="en-US" sz="2000" err="1"/>
              <a:t>đa</a:t>
            </a:r>
            <a:r>
              <a:rPr lang="en-US" sz="2000"/>
              <a:t> </a:t>
            </a:r>
            <a:r>
              <a:rPr lang="en-US" sz="2000" err="1"/>
              <a:t>sô</a:t>
            </a:r>
            <a:r>
              <a:rPr lang="en-US" sz="2000"/>
              <a:t>́ là </a:t>
            </a:r>
            <a:r>
              <a:rPr lang="en-US" sz="2000" err="1"/>
              <a:t>các</a:t>
            </a:r>
            <a:r>
              <a:rPr lang="en-US" sz="2000"/>
              <a:t> </a:t>
            </a:r>
            <a:r>
              <a:rPr lang="en-US" sz="2000" err="1"/>
              <a:t>bạn</a:t>
            </a:r>
            <a:r>
              <a:rPr lang="en-US" sz="2000"/>
              <a:t> </a:t>
            </a:r>
            <a:r>
              <a:rPr lang="en-US" sz="2000" err="1"/>
              <a:t>trẻ</a:t>
            </a:r>
            <a:r>
              <a:rPr lang="en-US" sz="2000"/>
              <a:t>, </a:t>
            </a:r>
            <a:r>
              <a:rPr lang="en-US" sz="2000" err="1"/>
              <a:t>nhiệt</a:t>
            </a:r>
            <a:r>
              <a:rPr lang="en-US" sz="2000"/>
              <a:t> </a:t>
            </a:r>
            <a:r>
              <a:rPr lang="en-US" sz="2000" err="1"/>
              <a:t>tình</a:t>
            </a:r>
            <a:r>
              <a:rPr lang="en-US" sz="2000"/>
              <a:t>, ham </a:t>
            </a:r>
            <a:r>
              <a:rPr lang="en-US" sz="2000" err="1"/>
              <a:t>học</a:t>
            </a:r>
            <a:r>
              <a:rPr lang="en-US" sz="2000"/>
              <a:t> </a:t>
            </a:r>
            <a:r>
              <a:rPr lang="en-US" sz="2000" err="1"/>
              <a:t>hỏi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Các</a:t>
            </a:r>
            <a:r>
              <a:rPr lang="en-US" sz="2000"/>
              <a:t> </a:t>
            </a:r>
            <a:r>
              <a:rPr lang="en-US" sz="2000" err="1"/>
              <a:t>thành</a:t>
            </a:r>
            <a:r>
              <a:rPr lang="en-US" sz="2000"/>
              <a:t> </a:t>
            </a:r>
            <a:r>
              <a:rPr lang="en-US" sz="2000" err="1"/>
              <a:t>viên</a:t>
            </a:r>
            <a:r>
              <a:rPr lang="en-US" sz="2000"/>
              <a:t> </a:t>
            </a:r>
            <a:r>
              <a:rPr lang="en-US" sz="2000" err="1"/>
              <a:t>có</a:t>
            </a:r>
            <a:r>
              <a:rPr lang="en-US" sz="2000"/>
              <a:t> </a:t>
            </a:r>
            <a:r>
              <a:rPr lang="en-US" sz="2000" err="1"/>
              <a:t>tình</a:t>
            </a:r>
            <a:r>
              <a:rPr lang="en-US" sz="2000"/>
              <a:t> </a:t>
            </a:r>
            <a:r>
              <a:rPr lang="en-US" sz="2000" err="1"/>
              <a:t>yêu</a:t>
            </a:r>
            <a:r>
              <a:rPr lang="en-US" sz="2000"/>
              <a:t> </a:t>
            </a:r>
            <a:r>
              <a:rPr lang="en-US" sz="2000" err="1"/>
              <a:t>mãnh</a:t>
            </a:r>
            <a:r>
              <a:rPr lang="en-US" sz="2000"/>
              <a:t> </a:t>
            </a:r>
            <a:r>
              <a:rPr lang="en-US" sz="2000" err="1"/>
              <a:t>liệt</a:t>
            </a:r>
            <a:r>
              <a:rPr lang="en-US" sz="2000"/>
              <a:t> </a:t>
            </a:r>
            <a:r>
              <a:rPr lang="en-US" sz="2000" err="1"/>
              <a:t>với</a:t>
            </a:r>
            <a:r>
              <a:rPr lang="en-US" sz="2000"/>
              <a:t> </a:t>
            </a:r>
            <a:r>
              <a:rPr lang="en-US" sz="2000" err="1"/>
              <a:t>thú</a:t>
            </a:r>
            <a:r>
              <a:rPr lang="en-US" sz="2000"/>
              <a:t> </a:t>
            </a:r>
            <a:r>
              <a:rPr lang="en-US" sz="2000" err="1"/>
              <a:t>cưng</a:t>
            </a:r>
            <a:r>
              <a:rPr lang="en-US" sz="20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Thành</a:t>
            </a:r>
            <a:r>
              <a:rPr lang="en-US" sz="2000"/>
              <a:t> </a:t>
            </a:r>
            <a:r>
              <a:rPr lang="en-US" sz="2000" err="1"/>
              <a:t>viên</a:t>
            </a:r>
            <a:r>
              <a:rPr lang="en-US" sz="2000"/>
              <a:t> </a:t>
            </a:r>
            <a:r>
              <a:rPr lang="en-US" sz="2000" err="1"/>
              <a:t>đều</a:t>
            </a:r>
            <a:r>
              <a:rPr lang="en-US" sz="2000"/>
              <a:t> </a:t>
            </a:r>
            <a:r>
              <a:rPr lang="en-US" sz="2000" err="1"/>
              <a:t>là</a:t>
            </a:r>
            <a:r>
              <a:rPr lang="en-US" sz="2000"/>
              <a:t> </a:t>
            </a:r>
            <a:r>
              <a:rPr lang="en-US" sz="2000" err="1"/>
              <a:t>bạn</a:t>
            </a:r>
            <a:r>
              <a:rPr lang="en-US" sz="2000"/>
              <a:t> </a:t>
            </a:r>
            <a:r>
              <a:rPr lang="en-US" sz="2000" err="1"/>
              <a:t>bè</a:t>
            </a:r>
            <a:r>
              <a:rPr lang="en-US" sz="2000"/>
              <a:t> </a:t>
            </a:r>
            <a:r>
              <a:rPr lang="en-US" sz="2000" err="1"/>
              <a:t>lâu</a:t>
            </a:r>
            <a:r>
              <a:rPr lang="en-US" sz="2000"/>
              <a:t> </a:t>
            </a:r>
            <a:r>
              <a:rPr lang="en-US" sz="2000" err="1"/>
              <a:t>năm</a:t>
            </a:r>
            <a:endParaRPr lang="en-US" sz="2000"/>
          </a:p>
        </p:txBody>
      </p:sp>
      <p:sp>
        <p:nvSpPr>
          <p:cNvPr id="17" name="TextBox 16"/>
          <p:cNvSpPr txBox="1"/>
          <p:nvPr/>
        </p:nvSpPr>
        <p:spPr>
          <a:xfrm>
            <a:off x="7575811" y="1358739"/>
            <a:ext cx="41003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ĐIỂM YẾU</a:t>
            </a:r>
            <a:endParaRPr 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Chưa</a:t>
            </a:r>
            <a:r>
              <a:rPr lang="en-US" sz="2000"/>
              <a:t> có </a:t>
            </a:r>
            <a:r>
              <a:rPr lang="en-US" sz="2000" err="1"/>
              <a:t>nhiều</a:t>
            </a:r>
            <a:r>
              <a:rPr lang="en-US" sz="2000"/>
              <a:t> </a:t>
            </a:r>
            <a:r>
              <a:rPr lang="en-US" sz="2000" err="1"/>
              <a:t>kinh</a:t>
            </a:r>
            <a:r>
              <a:rPr lang="en-US" sz="2000"/>
              <a:t> </a:t>
            </a:r>
            <a:r>
              <a:rPr lang="en-US" sz="2000" err="1"/>
              <a:t>nghiệm</a:t>
            </a:r>
            <a:r>
              <a:rPr lang="en-US" sz="200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Dịch</a:t>
            </a:r>
            <a:r>
              <a:rPr lang="en-US" sz="2000"/>
              <a:t> vụ </a:t>
            </a:r>
            <a:r>
              <a:rPr lang="en-US" sz="2000" err="1"/>
              <a:t>chưa</a:t>
            </a:r>
            <a:r>
              <a:rPr lang="en-US" sz="2000"/>
              <a:t> có </a:t>
            </a:r>
            <a:r>
              <a:rPr lang="en-US" sz="2000" err="1"/>
              <a:t>danh</a:t>
            </a:r>
            <a:r>
              <a:rPr lang="en-US" sz="2000"/>
              <a:t> </a:t>
            </a:r>
            <a:r>
              <a:rPr lang="en-US" sz="2000" err="1"/>
              <a:t>tiếng</a:t>
            </a:r>
            <a:r>
              <a:rPr lang="en-US" sz="2000"/>
              <a:t> so </a:t>
            </a:r>
            <a:r>
              <a:rPr lang="en-US" sz="2000" err="1"/>
              <a:t>với</a:t>
            </a:r>
            <a:r>
              <a:rPr lang="en-US" sz="2000"/>
              <a:t> </a:t>
            </a:r>
            <a:r>
              <a:rPr lang="en-US" sz="2000" err="1"/>
              <a:t>các</a:t>
            </a:r>
            <a:r>
              <a:rPr lang="en-US" sz="2000"/>
              <a:t> </a:t>
            </a:r>
            <a:r>
              <a:rPr lang="en-US" sz="2000" err="1"/>
              <a:t>đối</a:t>
            </a:r>
            <a:r>
              <a:rPr lang="en-US" sz="2000"/>
              <a:t> </a:t>
            </a:r>
            <a:r>
              <a:rPr lang="en-US" sz="2000" err="1"/>
              <a:t>thủ</a:t>
            </a:r>
            <a:r>
              <a:rPr lang="en-US" sz="2000"/>
              <a:t> </a:t>
            </a:r>
            <a:r>
              <a:rPr lang="en-US" sz="2000" err="1"/>
              <a:t>cạnh</a:t>
            </a:r>
            <a:r>
              <a:rPr lang="en-US" sz="2000"/>
              <a:t> </a:t>
            </a:r>
            <a:r>
              <a:rPr lang="en-US" sz="2000" err="1"/>
              <a:t>tranh</a:t>
            </a:r>
            <a:r>
              <a:rPr lang="en-US" sz="200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1435" y="4569724"/>
            <a:ext cx="449075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CƠ HỘI</a:t>
            </a:r>
            <a:endParaRPr 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Thú</a:t>
            </a:r>
            <a:r>
              <a:rPr lang="en-US" sz="2000"/>
              <a:t> </a:t>
            </a:r>
            <a:r>
              <a:rPr lang="en-US" sz="2000" err="1"/>
              <a:t>cưng</a:t>
            </a:r>
            <a:r>
              <a:rPr lang="en-US" sz="2000"/>
              <a:t> </a:t>
            </a:r>
            <a:r>
              <a:rPr lang="en-US" sz="2000" err="1"/>
              <a:t>càng</a:t>
            </a:r>
            <a:r>
              <a:rPr lang="en-US" sz="2000"/>
              <a:t> </a:t>
            </a:r>
            <a:r>
              <a:rPr lang="en-US" sz="2000" err="1"/>
              <a:t>ngày</a:t>
            </a:r>
            <a:r>
              <a:rPr lang="en-US" sz="2000"/>
              <a:t> </a:t>
            </a:r>
            <a:r>
              <a:rPr lang="en-US" sz="2000" err="1"/>
              <a:t>càng</a:t>
            </a:r>
            <a:r>
              <a:rPr lang="en-US" sz="2000"/>
              <a:t> </a:t>
            </a:r>
            <a:r>
              <a:rPr lang="en-US" sz="2000" err="1"/>
              <a:t>được</a:t>
            </a:r>
            <a:r>
              <a:rPr lang="en-US" sz="2000"/>
              <a:t> </a:t>
            </a:r>
            <a:r>
              <a:rPr lang="en-US" sz="2000" err="1"/>
              <a:t>ưa</a:t>
            </a:r>
            <a:r>
              <a:rPr lang="en-US" sz="2000"/>
              <a:t> </a:t>
            </a:r>
            <a:r>
              <a:rPr lang="en-US" sz="2000" err="1"/>
              <a:t>chuộng</a:t>
            </a:r>
            <a:r>
              <a:rPr lang="en-US" sz="2000"/>
              <a:t>, </a:t>
            </a:r>
            <a:r>
              <a:rPr lang="en-US" sz="2000" err="1"/>
              <a:t>chăm</a:t>
            </a:r>
            <a:r>
              <a:rPr lang="en-US" sz="2000"/>
              <a:t> </a:t>
            </a:r>
            <a:r>
              <a:rPr lang="en-US" sz="2000" err="1"/>
              <a:t>sóc</a:t>
            </a:r>
            <a:r>
              <a:rPr lang="en-US" sz="2000"/>
              <a:t> </a:t>
            </a:r>
            <a:r>
              <a:rPr lang="en-US" sz="2000" err="1"/>
              <a:t>kĩ</a:t>
            </a:r>
            <a:r>
              <a:rPr lang="en-US" sz="2000"/>
              <a:t> </a:t>
            </a:r>
            <a:r>
              <a:rPr lang="en-US" sz="2000" err="1"/>
              <a:t>càng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Nhiều</a:t>
            </a:r>
            <a:r>
              <a:rPr lang="en-US" sz="2000"/>
              <a:t> </a:t>
            </a:r>
            <a:r>
              <a:rPr lang="en-US" sz="2000" err="1"/>
              <a:t>người</a:t>
            </a:r>
            <a:r>
              <a:rPr lang="en-US" sz="2000"/>
              <a:t> </a:t>
            </a:r>
            <a:r>
              <a:rPr lang="en-US" sz="2000" err="1"/>
              <a:t>không</a:t>
            </a:r>
            <a:r>
              <a:rPr lang="en-US" sz="2000"/>
              <a:t> </a:t>
            </a:r>
            <a:r>
              <a:rPr lang="en-US" sz="2000" err="1"/>
              <a:t>có</a:t>
            </a:r>
            <a:r>
              <a:rPr lang="en-US" sz="2000"/>
              <a:t> </a:t>
            </a:r>
            <a:r>
              <a:rPr lang="en-US" sz="2000" err="1"/>
              <a:t>thời</a:t>
            </a:r>
            <a:r>
              <a:rPr lang="en-US" sz="2000"/>
              <a:t> </a:t>
            </a:r>
            <a:r>
              <a:rPr lang="en-US" sz="2000" err="1"/>
              <a:t>gian</a:t>
            </a:r>
            <a:r>
              <a:rPr lang="en-US" sz="2000"/>
              <a:t> </a:t>
            </a:r>
            <a:r>
              <a:rPr lang="en-US" sz="2000" err="1"/>
              <a:t>chăm</a:t>
            </a:r>
            <a:r>
              <a:rPr lang="en-US" sz="2000"/>
              <a:t> </a:t>
            </a:r>
            <a:r>
              <a:rPr lang="en-US" sz="2000" err="1"/>
              <a:t>sóc</a:t>
            </a:r>
            <a:r>
              <a:rPr lang="en-US" sz="2000"/>
              <a:t> </a:t>
            </a:r>
            <a:r>
              <a:rPr lang="en-US" sz="2000" err="1"/>
              <a:t>thú</a:t>
            </a:r>
            <a:r>
              <a:rPr lang="en-US" sz="2000"/>
              <a:t> </a:t>
            </a:r>
            <a:r>
              <a:rPr lang="en-US" sz="2000" err="1"/>
              <a:t>cưng</a:t>
            </a:r>
            <a:endParaRPr lang="en-US" sz="2000"/>
          </a:p>
        </p:txBody>
      </p:sp>
      <p:sp>
        <p:nvSpPr>
          <p:cNvPr id="19" name="TextBox 18"/>
          <p:cNvSpPr txBox="1"/>
          <p:nvPr/>
        </p:nvSpPr>
        <p:spPr>
          <a:xfrm>
            <a:off x="7499293" y="4609306"/>
            <a:ext cx="449075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THÁCH THỨC</a:t>
            </a:r>
            <a:endParaRPr 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Thi</a:t>
            </a:r>
            <a:r>
              <a:rPr lang="en-US" sz="2000"/>
              <a:t>̣ </a:t>
            </a:r>
            <a:r>
              <a:rPr lang="en-US" sz="2000" err="1"/>
              <a:t>trường</a:t>
            </a:r>
            <a:r>
              <a:rPr lang="en-US" sz="2000"/>
              <a:t> có </a:t>
            </a:r>
            <a:r>
              <a:rPr lang="en-US" sz="2000" err="1"/>
              <a:t>nhiều</a:t>
            </a:r>
            <a:r>
              <a:rPr lang="en-US" sz="2000"/>
              <a:t> </a:t>
            </a:r>
            <a:r>
              <a:rPr lang="en-US" sz="2000" err="1"/>
              <a:t>đối</a:t>
            </a:r>
            <a:r>
              <a:rPr lang="en-US" sz="2000"/>
              <a:t> </a:t>
            </a:r>
            <a:r>
              <a:rPr lang="en-US" sz="2000" err="1"/>
              <a:t>thu</a:t>
            </a:r>
            <a:r>
              <a:rPr lang="en-US" sz="2000"/>
              <a:t>̉ </a:t>
            </a:r>
            <a:r>
              <a:rPr lang="en-US" sz="2000" err="1"/>
              <a:t>cạnh</a:t>
            </a:r>
            <a:r>
              <a:rPr lang="en-US" sz="2000"/>
              <a:t> </a:t>
            </a:r>
            <a:r>
              <a:rPr lang="en-US" sz="2000" err="1"/>
              <a:t>tranh</a:t>
            </a:r>
            <a:r>
              <a:rPr lang="en-US" sz="2000"/>
              <a:t> </a:t>
            </a:r>
            <a:r>
              <a:rPr lang="en-US" sz="2000" err="1"/>
              <a:t>với</a:t>
            </a:r>
            <a:r>
              <a:rPr lang="en-US" sz="2000"/>
              <a:t> </a:t>
            </a:r>
            <a:r>
              <a:rPr lang="en-US" sz="2000" err="1"/>
              <a:t>nhiều</a:t>
            </a:r>
            <a:r>
              <a:rPr lang="en-US" sz="2000"/>
              <a:t> </a:t>
            </a:r>
            <a:r>
              <a:rPr lang="en-US" sz="2000" err="1"/>
              <a:t>kinh</a:t>
            </a:r>
            <a:r>
              <a:rPr lang="en-US" sz="2000"/>
              <a:t> </a:t>
            </a:r>
            <a:r>
              <a:rPr lang="en-US" sz="2000" err="1"/>
              <a:t>nghiệm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Nguồn</a:t>
            </a:r>
            <a:r>
              <a:rPr lang="en-US" sz="2000"/>
              <a:t> </a:t>
            </a:r>
            <a:r>
              <a:rPr lang="en-US" sz="2000" err="1"/>
              <a:t>vốn</a:t>
            </a:r>
            <a:r>
              <a:rPr lang="en-US" sz="2000"/>
              <a:t> ban </a:t>
            </a:r>
            <a:r>
              <a:rPr lang="en-US" sz="2000" err="1"/>
              <a:t>đầu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Kinh</a:t>
            </a:r>
            <a:r>
              <a:rPr lang="en-US" sz="2000"/>
              <a:t> </a:t>
            </a:r>
            <a:r>
              <a:rPr lang="en-US" sz="2000" err="1"/>
              <a:t>nghiệm</a:t>
            </a:r>
            <a:r>
              <a:rPr lang="en-US" sz="2000"/>
              <a:t> </a:t>
            </a:r>
            <a:r>
              <a:rPr lang="en-US" sz="2000" err="1"/>
              <a:t>nhân</a:t>
            </a:r>
            <a:r>
              <a:rPr lang="en-US" sz="2000"/>
              <a:t> </a:t>
            </a:r>
            <a:r>
              <a:rPr lang="en-US" sz="2000" err="1"/>
              <a:t>viên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46548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592429" y="3735974"/>
            <a:ext cx="2741080" cy="10772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0">
                <a:solidFill>
                  <a:srgbClr val="FF000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3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75" y="3310172"/>
            <a:ext cx="2622785" cy="393110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11" y="5091636"/>
            <a:ext cx="1532895" cy="13907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2429" y="4813191"/>
            <a:ext cx="4487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err="1"/>
              <a:t>Kế hoạch kinh doanh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1535394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šlïdê">
            <a:extLst>
              <a:ext uri="{FF2B5EF4-FFF2-40B4-BE49-F238E27FC236}">
                <a16:creationId xmlns:a16="http://schemas.microsoft.com/office/drawing/2014/main" id="{EBF9D274-42B4-4DE2-A00F-FA03642A646A}"/>
              </a:ext>
            </a:extLst>
          </p:cNvPr>
          <p:cNvSpPr/>
          <p:nvPr/>
        </p:nvSpPr>
        <p:spPr bwMode="auto">
          <a:xfrm>
            <a:off x="1693537" y="81668"/>
            <a:ext cx="5925828" cy="984467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2800" b="1" err="1">
                <a:latin typeface="+mn-lt"/>
                <a:ea typeface="字魂17号-萌趣果冻体" panose="02000000000000000000" pitchFamily="2" charset="-122"/>
              </a:rPr>
              <a:t>3.1 Đánh</a:t>
            </a:r>
            <a:r>
              <a:rPr lang="en-US" altLang="zh-CN" sz="2800" b="1">
                <a:latin typeface="+mn-lt"/>
                <a:ea typeface="字魂17号-萌趣果冻体" panose="02000000000000000000" pitchFamily="2" charset="-122"/>
              </a:rPr>
              <a:t> </a:t>
            </a:r>
            <a:r>
              <a:rPr lang="en-US" altLang="zh-CN" sz="2800" b="1" err="1">
                <a:latin typeface="+mn-lt"/>
                <a:ea typeface="字魂17号-萌趣果冻体" panose="02000000000000000000" pitchFamily="2" charset="-122"/>
              </a:rPr>
              <a:t>giá</a:t>
            </a:r>
            <a:r>
              <a:rPr lang="en-US" altLang="zh-CN" sz="2800" b="1">
                <a:latin typeface="+mn-lt"/>
                <a:ea typeface="字魂17号-萌趣果冻体" panose="02000000000000000000" pitchFamily="2" charset="-122"/>
              </a:rPr>
              <a:t> </a:t>
            </a:r>
            <a:r>
              <a:rPr lang="en-US" altLang="zh-CN" sz="2800" b="1" err="1">
                <a:latin typeface="+mn-lt"/>
                <a:ea typeface="字魂17号-萌趣果冻体" panose="02000000000000000000" pitchFamily="2" charset="-122"/>
              </a:rPr>
              <a:t>thị</a:t>
            </a:r>
            <a:r>
              <a:rPr lang="en-US" altLang="zh-CN" sz="2800" b="1">
                <a:latin typeface="+mn-lt"/>
                <a:ea typeface="字魂17号-萌趣果冻体" panose="02000000000000000000" pitchFamily="2" charset="-122"/>
              </a:rPr>
              <a:t> </a:t>
            </a:r>
            <a:r>
              <a:rPr lang="en-US" altLang="zh-CN" sz="2800" b="1" err="1">
                <a:latin typeface="+mn-lt"/>
                <a:ea typeface="字魂17号-萌趣果冻体" panose="02000000000000000000" pitchFamily="2" charset="-122"/>
              </a:rPr>
              <a:t>trường</a:t>
            </a:r>
            <a:endParaRPr lang="zh-CN" altLang="en-US" sz="2800" b="1">
              <a:latin typeface="+mn-lt"/>
              <a:ea typeface="字魂17号-萌趣果冻体" panose="02000000000000000000" pitchFamily="2" charset="-122"/>
            </a:endParaRPr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012F41ED-7F85-4AF5-B0CC-D62D9BA3B1D1}"/>
              </a:ext>
            </a:extLst>
          </p:cNvPr>
          <p:cNvSpPr/>
          <p:nvPr/>
        </p:nvSpPr>
        <p:spPr>
          <a:xfrm rot="10800000">
            <a:off x="4046760" y="2921017"/>
            <a:ext cx="3554651" cy="2546457"/>
          </a:xfrm>
          <a:prstGeom prst="arc">
            <a:avLst>
              <a:gd name="adj1" fmla="val 10850106"/>
              <a:gd name="adj2" fmla="val 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摄图网_400306683">
            <a:extLst>
              <a:ext uri="{FF2B5EF4-FFF2-40B4-BE49-F238E27FC236}">
                <a16:creationId xmlns:a16="http://schemas.microsoft.com/office/drawing/2014/main" id="{4F2C11A5-6806-45AE-A29D-5208B422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898" y="5083633"/>
            <a:ext cx="703957" cy="703957"/>
          </a:xfrm>
          <a:prstGeom prst="rect">
            <a:avLst/>
          </a:prstGeom>
        </p:spPr>
      </p:pic>
      <p:pic>
        <p:nvPicPr>
          <p:cNvPr id="9" name="图片 8" descr="摄图网_400306683">
            <a:extLst>
              <a:ext uri="{FF2B5EF4-FFF2-40B4-BE49-F238E27FC236}">
                <a16:creationId xmlns:a16="http://schemas.microsoft.com/office/drawing/2014/main" id="{94D5C269-0B41-4EF2-9D3F-7A7BB3DD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850" y="4329938"/>
            <a:ext cx="703957" cy="70395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52EFEAB-950C-476E-A654-F1B65504C7CB}"/>
              </a:ext>
            </a:extLst>
          </p:cNvPr>
          <p:cNvSpPr/>
          <p:nvPr/>
        </p:nvSpPr>
        <p:spPr>
          <a:xfrm>
            <a:off x="3236631" y="1069299"/>
            <a:ext cx="2360449" cy="87203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Là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những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người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nuôi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thú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cưng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832D7F9-751F-4178-962A-B2078DFE474E}"/>
              </a:ext>
            </a:extLst>
          </p:cNvPr>
          <p:cNvSpPr/>
          <p:nvPr/>
        </p:nvSpPr>
        <p:spPr>
          <a:xfrm>
            <a:off x="1693537" y="2573679"/>
            <a:ext cx="2207643" cy="87203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Độ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tuổi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Không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giới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hạn</a:t>
            </a:r>
            <a:endParaRPr lang="en-US" altLang="zh-CN" sz="1800" b="1">
              <a:latin typeface="Arial" panose="020B0604020202020204" pitchFamily="34" charset="0"/>
              <a:ea typeface="锐字逼格锐线体简4.0(原名张海山锐线体简）" panose="02010604000000000000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2080257-34D9-4315-9487-6CB04B3EB9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35" t="55130" r="10922"/>
          <a:stretch/>
        </p:blipFill>
        <p:spPr>
          <a:xfrm>
            <a:off x="5140220" y="2575219"/>
            <a:ext cx="1539999" cy="1584071"/>
          </a:xfrm>
          <a:prstGeom prst="rect">
            <a:avLst/>
          </a:prstGeom>
        </p:spPr>
      </p:pic>
      <p:sp>
        <p:nvSpPr>
          <p:cNvPr id="23" name="弧形 4">
            <a:extLst>
              <a:ext uri="{FF2B5EF4-FFF2-40B4-BE49-F238E27FC236}">
                <a16:creationId xmlns:a16="http://schemas.microsoft.com/office/drawing/2014/main" id="{012F41ED-7F85-4AF5-B0CC-D62D9BA3B1D1}"/>
              </a:ext>
            </a:extLst>
          </p:cNvPr>
          <p:cNvSpPr/>
          <p:nvPr/>
        </p:nvSpPr>
        <p:spPr>
          <a:xfrm>
            <a:off x="3981366" y="2113479"/>
            <a:ext cx="3554651" cy="2546457"/>
          </a:xfrm>
          <a:prstGeom prst="arc">
            <a:avLst>
              <a:gd name="adj1" fmla="val 10850106"/>
              <a:gd name="adj2" fmla="val 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5" descr="摄图网_400306683">
            <a:extLst>
              <a:ext uri="{FF2B5EF4-FFF2-40B4-BE49-F238E27FC236}">
                <a16:creationId xmlns:a16="http://schemas.microsoft.com/office/drawing/2014/main" id="{4F2C11A5-6806-45AE-A29D-5208B422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579" y="1967046"/>
            <a:ext cx="703957" cy="703957"/>
          </a:xfrm>
          <a:prstGeom prst="rect">
            <a:avLst/>
          </a:prstGeom>
        </p:spPr>
      </p:pic>
      <p:pic>
        <p:nvPicPr>
          <p:cNvPr id="25" name="图片 6" descr="摄图网_400306683">
            <a:extLst>
              <a:ext uri="{FF2B5EF4-FFF2-40B4-BE49-F238E27FC236}">
                <a16:creationId xmlns:a16="http://schemas.microsoft.com/office/drawing/2014/main" id="{9D6FF06C-ACC6-435F-B4F9-9F117F8E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786" y="4307957"/>
            <a:ext cx="703957" cy="703957"/>
          </a:xfrm>
          <a:prstGeom prst="rect">
            <a:avLst/>
          </a:prstGeom>
        </p:spPr>
      </p:pic>
      <p:pic>
        <p:nvPicPr>
          <p:cNvPr id="26" name="图片 7" descr="摄图网_400306683">
            <a:extLst>
              <a:ext uri="{FF2B5EF4-FFF2-40B4-BE49-F238E27FC236}">
                <a16:creationId xmlns:a16="http://schemas.microsoft.com/office/drawing/2014/main" id="{249A8FDE-C2B0-494E-8CB2-07A028014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944" y="2982002"/>
            <a:ext cx="703957" cy="703957"/>
          </a:xfrm>
          <a:prstGeom prst="rect">
            <a:avLst/>
          </a:prstGeom>
        </p:spPr>
      </p:pic>
      <p:pic>
        <p:nvPicPr>
          <p:cNvPr id="27" name="图片 8" descr="摄图网_400306683">
            <a:extLst>
              <a:ext uri="{FF2B5EF4-FFF2-40B4-BE49-F238E27FC236}">
                <a16:creationId xmlns:a16="http://schemas.microsoft.com/office/drawing/2014/main" id="{94D5C269-0B41-4EF2-9D3F-7A7BB3DD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009" y="5003323"/>
            <a:ext cx="703957" cy="703957"/>
          </a:xfrm>
          <a:prstGeom prst="rect">
            <a:avLst/>
          </a:prstGeom>
        </p:spPr>
      </p:pic>
      <p:pic>
        <p:nvPicPr>
          <p:cNvPr id="8" name="图片 7" descr="摄图网_400306683">
            <a:extLst>
              <a:ext uri="{FF2B5EF4-FFF2-40B4-BE49-F238E27FC236}">
                <a16:creationId xmlns:a16="http://schemas.microsoft.com/office/drawing/2014/main" id="{249A8FDE-C2B0-494E-8CB2-07A028014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684" y="1952444"/>
            <a:ext cx="703957" cy="703957"/>
          </a:xfrm>
          <a:prstGeom prst="rect">
            <a:avLst/>
          </a:prstGeom>
        </p:spPr>
      </p:pic>
      <p:pic>
        <p:nvPicPr>
          <p:cNvPr id="7" name="图片 6" descr="摄图网_400306683">
            <a:extLst>
              <a:ext uri="{FF2B5EF4-FFF2-40B4-BE49-F238E27FC236}">
                <a16:creationId xmlns:a16="http://schemas.microsoft.com/office/drawing/2014/main" id="{9D6FF06C-ACC6-435F-B4F9-9F117F8E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995" y="2787455"/>
            <a:ext cx="703957" cy="7039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6937" y="4313875"/>
            <a:ext cx="1948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</a:rPr>
              <a:t>KHÁCH HÀNG</a:t>
            </a:r>
          </a:p>
        </p:txBody>
      </p:sp>
      <p:sp>
        <p:nvSpPr>
          <p:cNvPr id="28" name="矩形 17">
            <a:extLst>
              <a:ext uri="{FF2B5EF4-FFF2-40B4-BE49-F238E27FC236}">
                <a16:creationId xmlns:a16="http://schemas.microsoft.com/office/drawing/2014/main" id="{252EFEAB-950C-476E-A654-F1B65504C7CB}"/>
              </a:ext>
            </a:extLst>
          </p:cNvPr>
          <p:cNvSpPr/>
          <p:nvPr/>
        </p:nvSpPr>
        <p:spPr>
          <a:xfrm>
            <a:off x="6191684" y="1064697"/>
            <a:ext cx="2022284" cy="87203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+mn-lt"/>
                <a:ea typeface="锐字逼格锐线体简4.0(原名张海山锐线体简）" panose="02010604000000000000" charset="-122"/>
                <a:cs typeface="Calibri Light" panose="020F0302020204030204" charset="0"/>
              </a:rPr>
              <a:t>Giới</a:t>
            </a:r>
            <a:r>
              <a:rPr lang="en-US" altLang="zh-CN" sz="1800" b="1">
                <a:latin typeface="+mn-lt"/>
                <a:ea typeface="锐字逼格锐线体简4.0(原名张海山锐线体简）" panose="02010604000000000000" charset="-122"/>
                <a:cs typeface="Calibri Light" panose="020F0302020204030204" charset="0"/>
              </a:rPr>
              <a:t> </a:t>
            </a:r>
            <a:r>
              <a:rPr lang="en-US" altLang="zh-CN" sz="1800" b="1" err="1">
                <a:latin typeface="+mn-lt"/>
                <a:ea typeface="锐字逼格锐线体简4.0(原名张海山锐线体简）" panose="02010604000000000000" charset="-122"/>
                <a:cs typeface="Calibri Light" panose="020F0302020204030204" charset="0"/>
              </a:rPr>
              <a:t>tính</a:t>
            </a:r>
            <a:r>
              <a:rPr lang="en-US" altLang="zh-CN" sz="1800" b="1">
                <a:latin typeface="+mn-lt"/>
                <a:ea typeface="锐字逼格锐线体简4.0(原名张海山锐线体简）" panose="02010604000000000000" charset="-122"/>
                <a:cs typeface="Calibri Light" panose="020F0302020204030204" charset="0"/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>
                <a:latin typeface="+mn-lt"/>
                <a:ea typeface="锐字逼格锐线体简4.0(原名张海山锐线体简）" panose="02010604000000000000" charset="-122"/>
                <a:cs typeface="Calibri Light" panose="020F0302020204030204" charset="0"/>
                <a:sym typeface="+mn-ea"/>
              </a:rPr>
              <a:t>Không phân biệt</a:t>
            </a:r>
          </a:p>
        </p:txBody>
      </p:sp>
      <p:sp>
        <p:nvSpPr>
          <p:cNvPr id="29" name="矩形 17">
            <a:extLst>
              <a:ext uri="{FF2B5EF4-FFF2-40B4-BE49-F238E27FC236}">
                <a16:creationId xmlns:a16="http://schemas.microsoft.com/office/drawing/2014/main" id="{252EFEAB-950C-476E-A654-F1B65504C7CB}"/>
              </a:ext>
            </a:extLst>
          </p:cNvPr>
          <p:cNvSpPr/>
          <p:nvPr/>
        </p:nvSpPr>
        <p:spPr>
          <a:xfrm>
            <a:off x="7746990" y="2573679"/>
            <a:ext cx="2731031" cy="92333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Thời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điểm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mua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hàng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: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9:00AM – 9:00PM</a:t>
            </a:r>
          </a:p>
        </p:txBody>
      </p:sp>
      <p:sp>
        <p:nvSpPr>
          <p:cNvPr id="30" name="矩形 20">
            <a:extLst>
              <a:ext uri="{FF2B5EF4-FFF2-40B4-BE49-F238E27FC236}">
                <a16:creationId xmlns:a16="http://schemas.microsoft.com/office/drawing/2014/main" id="{5832D7F9-751F-4178-962A-B2078DFE474E}"/>
              </a:ext>
            </a:extLst>
          </p:cNvPr>
          <p:cNvSpPr/>
          <p:nvPr/>
        </p:nvSpPr>
        <p:spPr>
          <a:xfrm>
            <a:off x="2189060" y="4081223"/>
            <a:ext cx="1796801" cy="87203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Khu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vực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Hồ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Chí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Minh</a:t>
            </a:r>
          </a:p>
        </p:txBody>
      </p:sp>
      <p:sp>
        <p:nvSpPr>
          <p:cNvPr id="31" name="矩形 20">
            <a:extLst>
              <a:ext uri="{FF2B5EF4-FFF2-40B4-BE49-F238E27FC236}">
                <a16:creationId xmlns:a16="http://schemas.microsoft.com/office/drawing/2014/main" id="{5832D7F9-751F-4178-962A-B2078DFE474E}"/>
              </a:ext>
            </a:extLst>
          </p:cNvPr>
          <p:cNvSpPr/>
          <p:nvPr/>
        </p:nvSpPr>
        <p:spPr>
          <a:xfrm>
            <a:off x="3390735" y="5659648"/>
            <a:ext cx="2126299" cy="87203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Mức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thu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nhập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&gt;=15.000.000VNĐ</a:t>
            </a:r>
          </a:p>
        </p:txBody>
      </p:sp>
      <p:sp>
        <p:nvSpPr>
          <p:cNvPr id="32" name="矩形 20">
            <a:extLst>
              <a:ext uri="{FF2B5EF4-FFF2-40B4-BE49-F238E27FC236}">
                <a16:creationId xmlns:a16="http://schemas.microsoft.com/office/drawing/2014/main" id="{5832D7F9-751F-4178-962A-B2078DFE474E}"/>
              </a:ext>
            </a:extLst>
          </p:cNvPr>
          <p:cNvSpPr/>
          <p:nvPr/>
        </p:nvSpPr>
        <p:spPr>
          <a:xfrm>
            <a:off x="5969048" y="5661241"/>
            <a:ext cx="2036519" cy="92333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</a:rPr>
              <a:t>Số</a:t>
            </a:r>
            <a:r>
              <a:rPr lang="en-US" altLang="zh-CN" sz="1800" b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</a:rPr>
              <a:t> </a:t>
            </a:r>
            <a:r>
              <a:rPr lang="en-US" altLang="zh-CN" sz="1800" b="1" err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</a:rPr>
              <a:t>lượng</a:t>
            </a:r>
            <a:r>
              <a:rPr lang="en-US" altLang="zh-CN" sz="1800" b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</a:rPr>
              <a:t> </a:t>
            </a:r>
            <a:r>
              <a:rPr lang="en-US" altLang="zh-CN" sz="1800" b="1" err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</a:rPr>
              <a:t>mua</a:t>
            </a:r>
            <a:r>
              <a:rPr lang="en-US" altLang="zh-CN" sz="1800" b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  <a:sym typeface="+mn-ea"/>
              </a:rPr>
              <a:t>Không</a:t>
            </a:r>
            <a:r>
              <a:rPr lang="en-US" altLang="zh-CN" sz="1800" b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  <a:sym typeface="+mn-ea"/>
              </a:rPr>
              <a:t> </a:t>
            </a:r>
            <a:r>
              <a:rPr lang="en-US" altLang="zh-CN" sz="1800" b="1" err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  <a:sym typeface="+mn-ea"/>
              </a:rPr>
              <a:t>giới</a:t>
            </a:r>
            <a:r>
              <a:rPr lang="en-US" altLang="zh-CN" sz="1800" b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  <a:sym typeface="+mn-ea"/>
              </a:rPr>
              <a:t> </a:t>
            </a:r>
            <a:r>
              <a:rPr lang="en-US" altLang="zh-CN" sz="1800" b="1" err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  <a:sym typeface="+mn-ea"/>
              </a:rPr>
              <a:t>hạn</a:t>
            </a:r>
            <a:endParaRPr lang="en-US" altLang="zh-CN" sz="1800" b="1">
              <a:latin typeface="+mj-lt"/>
              <a:ea typeface="锐字逼格锐线体简4.0(原名张海山锐线体简）" panose="02010604000000000000" charset="-122"/>
              <a:cs typeface="Calibri Light" panose="020F0302020204030204" charset="0"/>
              <a:sym typeface="+mn-ea"/>
            </a:endParaRPr>
          </a:p>
        </p:txBody>
      </p:sp>
      <p:sp>
        <p:nvSpPr>
          <p:cNvPr id="33" name="矩形 20">
            <a:extLst>
              <a:ext uri="{FF2B5EF4-FFF2-40B4-BE49-F238E27FC236}">
                <a16:creationId xmlns:a16="http://schemas.microsoft.com/office/drawing/2014/main" id="{5832D7F9-751F-4178-962A-B2078DFE474E}"/>
              </a:ext>
            </a:extLst>
          </p:cNvPr>
          <p:cNvSpPr/>
          <p:nvPr/>
        </p:nvSpPr>
        <p:spPr>
          <a:xfrm>
            <a:off x="7544022" y="4403540"/>
            <a:ext cx="2522048" cy="88036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Quy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mô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tương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lai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Tăng</a:t>
            </a:r>
            <a:endParaRPr lang="en-US" altLang="zh-CN" sz="1800" b="1">
              <a:latin typeface="Arial" panose="020B0604020202020204" pitchFamily="34" charset="0"/>
              <a:ea typeface="锐字逼格锐线体简4.0(原名张海山锐线体简）" panose="02010604000000000000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708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2686D9E-4BF8-471B-A88A-F807617147F1}"/>
              </a:ext>
            </a:extLst>
          </p:cNvPr>
          <p:cNvSpPr/>
          <p:nvPr/>
        </p:nvSpPr>
        <p:spPr>
          <a:xfrm>
            <a:off x="-1991" y="5052451"/>
            <a:ext cx="2430780" cy="87203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Tăng</a:t>
            </a:r>
            <a:r>
              <a:rPr lang="en-US" altLang="zh-CN" sz="18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đều</a:t>
            </a:r>
            <a:r>
              <a:rPr lang="en-US" altLang="zh-CN" sz="18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mỗi</a:t>
            </a:r>
            <a:r>
              <a:rPr lang="en-US" altLang="zh-CN" sz="18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năm</a:t>
            </a:r>
            <a:r>
              <a:rPr lang="en-US" altLang="zh-CN" sz="18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từ</a:t>
            </a:r>
            <a:r>
              <a:rPr lang="en-US" altLang="zh-CN" sz="18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15%-20%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FD64D6-FAAB-4D7C-9B0B-BEE019291B7D}"/>
              </a:ext>
            </a:extLst>
          </p:cNvPr>
          <p:cNvSpPr/>
          <p:nvPr/>
        </p:nvSpPr>
        <p:spPr>
          <a:xfrm>
            <a:off x="2660215" y="4485375"/>
            <a:ext cx="3054589" cy="193899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Họ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có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xu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hướng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kết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hôn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muộn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,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vì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thế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sẽ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lựa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chọn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nuôi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chó,mèo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để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có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người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bầu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bạn</a:t>
            </a:r>
            <a:endParaRPr lang="en-US" altLang="zh-CN" sz="2000">
              <a:latin typeface="Arial" panose="020B0604020202020204" pitchFamily="34" charset="0"/>
              <a:ea typeface="锐字逼格锐线体简4.0(原名张海山锐线体简）" panose="02010604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8A9D96F-A3BD-4D24-AE6F-8B4DF09EC4A6}"/>
              </a:ext>
            </a:extLst>
          </p:cNvPr>
          <p:cNvSpPr/>
          <p:nvPr/>
        </p:nvSpPr>
        <p:spPr>
          <a:xfrm>
            <a:off x="6087671" y="4301966"/>
            <a:ext cx="3005969" cy="240065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Cho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thấy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chó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mèo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là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loài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vật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được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ưa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chuộng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nhất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với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76.9%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người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lựa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chọn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nuôi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chó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mèo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là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thú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cưng</a:t>
            </a:r>
            <a:endParaRPr lang="en-US" altLang="zh-CN" sz="2000">
              <a:latin typeface="Arial" panose="020B0604020202020204" pitchFamily="34" charset="0"/>
              <a:ea typeface="锐字逼格锐线体简4.0(原名张海山锐线体简）" panose="02010604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09F40E-D81E-40E8-8AA4-4C8455460AC4}"/>
              </a:ext>
            </a:extLst>
          </p:cNvPr>
          <p:cNvSpPr/>
          <p:nvPr/>
        </p:nvSpPr>
        <p:spPr>
          <a:xfrm>
            <a:off x="9334874" y="4365264"/>
            <a:ext cx="2510304" cy="240065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Họ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chi 100-300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ngàn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mua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thức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ăn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cho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thú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cưng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. 40%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còn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lại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họ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lựa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chọn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việc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mua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trang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phục</a:t>
            </a:r>
            <a:endParaRPr lang="en-US" altLang="zh-CN" sz="2000">
              <a:latin typeface="Arial" panose="020B0604020202020204" pitchFamily="34" charset="0"/>
              <a:ea typeface="锐字逼格锐线体简4.0(原名张海山锐线体简）" panose="02010604000000000000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2" name="图片 12" descr="4524033">
            <a:extLst>
              <a:ext uri="{FF2B5EF4-FFF2-40B4-BE49-F238E27FC236}">
                <a16:creationId xmlns:a16="http://schemas.microsoft.com/office/drawing/2014/main" id="{911C1A1C-14A2-498C-BFA2-2A04B205E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382" y="3796671"/>
            <a:ext cx="550545" cy="550545"/>
          </a:xfrm>
          <a:prstGeom prst="rect">
            <a:avLst/>
          </a:prstGeom>
        </p:spPr>
      </p:pic>
      <p:pic>
        <p:nvPicPr>
          <p:cNvPr id="13" name="图片 13" descr="4524028">
            <a:extLst>
              <a:ext uri="{FF2B5EF4-FFF2-40B4-BE49-F238E27FC236}">
                <a16:creationId xmlns:a16="http://schemas.microsoft.com/office/drawing/2014/main" id="{5BCA60DE-BBB3-4540-B2C0-EA091482C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4835" y="3712095"/>
            <a:ext cx="450850" cy="450850"/>
          </a:xfrm>
          <a:prstGeom prst="rect">
            <a:avLst/>
          </a:prstGeom>
        </p:spPr>
      </p:pic>
      <p:pic>
        <p:nvPicPr>
          <p:cNvPr id="14" name="图片 14" descr="4524027">
            <a:extLst>
              <a:ext uri="{FF2B5EF4-FFF2-40B4-BE49-F238E27FC236}">
                <a16:creationId xmlns:a16="http://schemas.microsoft.com/office/drawing/2014/main" id="{A6D802D8-0AEE-4600-BD70-77BCD8A58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3352" y="3525984"/>
            <a:ext cx="549275" cy="549275"/>
          </a:xfrm>
          <a:prstGeom prst="rect">
            <a:avLst/>
          </a:prstGeom>
        </p:spPr>
      </p:pic>
      <p:pic>
        <p:nvPicPr>
          <p:cNvPr id="15" name="图片 15" descr="4524031">
            <a:extLst>
              <a:ext uri="{FF2B5EF4-FFF2-40B4-BE49-F238E27FC236}">
                <a16:creationId xmlns:a16="http://schemas.microsoft.com/office/drawing/2014/main" id="{02FA4D50-36E4-4EC3-86DA-9BCF797C85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9963" y="3537806"/>
            <a:ext cx="501650" cy="5016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DCF1EBC-A767-4426-B1CF-1C8C233D4D5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35" t="53061" r="3871"/>
          <a:stretch/>
        </p:blipFill>
        <p:spPr>
          <a:xfrm>
            <a:off x="541374" y="1730683"/>
            <a:ext cx="2676778" cy="19397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38F60FB-BEEB-4AC2-9EDA-2B2E98334C0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1" t="-238" r="68613" b="63844"/>
          <a:stretch/>
        </p:blipFill>
        <p:spPr>
          <a:xfrm>
            <a:off x="3433010" y="2070418"/>
            <a:ext cx="1647722" cy="15150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0BB7AB7-8E0B-417F-9C10-081B6D7B6D4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7" t="35022" r="66217" b="-5080"/>
          <a:stretch/>
        </p:blipFill>
        <p:spPr>
          <a:xfrm>
            <a:off x="6512627" y="1594753"/>
            <a:ext cx="1434862" cy="193977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7364291-E6A2-429E-BDD3-DF4C8ECBDE0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9869331" y="1413810"/>
            <a:ext cx="1527915" cy="217162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31282" y="4261252"/>
            <a:ext cx="2484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thú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cưng</a:t>
            </a:r>
            <a:endParaRPr lang="en-US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nuôi</a:t>
            </a:r>
            <a:endParaRPr lang="en-US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2177" y="4133436"/>
            <a:ext cx="230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trẻ</a:t>
            </a:r>
            <a:endParaRPr lang="en-US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3635" y="4011528"/>
            <a:ext cx="168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3000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endParaRPr lang="en-US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88654" y="3949335"/>
            <a:ext cx="203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60%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endParaRPr lang="en-US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išlïdê">
            <a:extLst>
              <a:ext uri="{FF2B5EF4-FFF2-40B4-BE49-F238E27FC236}">
                <a16:creationId xmlns:a16="http://schemas.microsoft.com/office/drawing/2014/main" id="{85B3CBF5-D1EB-8F4C-B445-068EEF6F8731}"/>
              </a:ext>
            </a:extLst>
          </p:cNvPr>
          <p:cNvSpPr/>
          <p:nvPr/>
        </p:nvSpPr>
        <p:spPr bwMode="auto">
          <a:xfrm>
            <a:off x="1693537" y="81668"/>
            <a:ext cx="5925828" cy="984467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2800" b="1" err="1">
                <a:latin typeface="+mn-lt"/>
                <a:ea typeface="字魂17号-萌趣果冻体" panose="02000000000000000000" pitchFamily="2" charset="-122"/>
              </a:rPr>
              <a:t>3.1 Đánh</a:t>
            </a:r>
            <a:r>
              <a:rPr lang="en-US" altLang="zh-CN" sz="2800" b="1">
                <a:latin typeface="+mn-lt"/>
                <a:ea typeface="字魂17号-萌趣果冻体" panose="02000000000000000000" pitchFamily="2" charset="-122"/>
              </a:rPr>
              <a:t> </a:t>
            </a:r>
            <a:r>
              <a:rPr lang="en-US" altLang="zh-CN" sz="2800" b="1" err="1">
                <a:latin typeface="+mn-lt"/>
                <a:ea typeface="字魂17号-萌趣果冻体" panose="02000000000000000000" pitchFamily="2" charset="-122"/>
              </a:rPr>
              <a:t>giá</a:t>
            </a:r>
            <a:r>
              <a:rPr lang="en-US" altLang="zh-CN" sz="2800" b="1">
                <a:latin typeface="+mn-lt"/>
                <a:ea typeface="字魂17号-萌趣果冻体" panose="02000000000000000000" pitchFamily="2" charset="-122"/>
              </a:rPr>
              <a:t> </a:t>
            </a:r>
            <a:r>
              <a:rPr lang="en-US" altLang="zh-CN" sz="2800" b="1" err="1">
                <a:latin typeface="+mn-lt"/>
                <a:ea typeface="字魂17号-萌趣果冻体" panose="02000000000000000000" pitchFamily="2" charset="-122"/>
              </a:rPr>
              <a:t>thị</a:t>
            </a:r>
            <a:r>
              <a:rPr lang="en-US" altLang="zh-CN" sz="2800" b="1">
                <a:latin typeface="+mn-lt"/>
                <a:ea typeface="字魂17号-萌趣果冻体" panose="02000000000000000000" pitchFamily="2" charset="-122"/>
              </a:rPr>
              <a:t> </a:t>
            </a:r>
            <a:r>
              <a:rPr lang="en-US" altLang="zh-CN" sz="2800" b="1" err="1">
                <a:latin typeface="+mn-lt"/>
                <a:ea typeface="字魂17号-萌趣果冻体" panose="02000000000000000000" pitchFamily="2" charset="-122"/>
              </a:rPr>
              <a:t>trường</a:t>
            </a:r>
            <a:endParaRPr lang="zh-CN" altLang="en-US" sz="2800" b="1">
              <a:latin typeface="+mn-lt"/>
              <a:ea typeface="字魂17号-萌趣果冻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0053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8" grpId="0"/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 b="11944"/>
          <a:stretch>
            <a:fillRect/>
          </a:stretch>
        </p:blipFill>
        <p:spPr>
          <a:xfrm>
            <a:off x="0" y="107735"/>
            <a:ext cx="6415314" cy="6510780"/>
          </a:xfrm>
        </p:spPr>
      </p:pic>
      <p:sp>
        <p:nvSpPr>
          <p:cNvPr id="706" name="Shape 706"/>
          <p:cNvSpPr txBox="1"/>
          <p:nvPr/>
        </p:nvSpPr>
        <p:spPr>
          <a:xfrm>
            <a:off x="484587" y="5586766"/>
            <a:ext cx="896079" cy="7694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000" b="1">
                <a:solidFill>
                  <a:srgbClr val="FFC310"/>
                </a:solidFill>
                <a:latin typeface="Lato"/>
                <a:ea typeface="Lato"/>
                <a:cs typeface="Lato"/>
                <a:sym typeface="Lato"/>
              </a:rPr>
              <a:t>01.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8243" y="208862"/>
            <a:ext cx="6227071" cy="6440276"/>
            <a:chOff x="188243" y="178238"/>
            <a:chExt cx="6227071" cy="6440276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239877" y="126604"/>
              <a:ext cx="489420" cy="592688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88243" y="178238"/>
              <a:ext cx="6227071" cy="6440276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6200000">
              <a:off x="5857852" y="6077460"/>
              <a:ext cx="489420" cy="592688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心形 16"/>
          <p:cNvSpPr/>
          <p:nvPr/>
        </p:nvSpPr>
        <p:spPr>
          <a:xfrm rot="1928104">
            <a:off x="11856973" y="273539"/>
            <a:ext cx="260256" cy="260256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80666" y="5576952"/>
            <a:ext cx="4811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FFC310"/>
                </a:solidFill>
              </a:rPr>
              <a:t>Dog Paradise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69521" y="1471414"/>
            <a:ext cx="51175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/>
              <a:t>Ưu điểm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Giá</a:t>
            </a:r>
            <a:r>
              <a:rPr lang="en-US" sz="2000"/>
              <a:t> </a:t>
            </a:r>
            <a:r>
              <a:rPr lang="en-US" sz="2000" err="1"/>
              <a:t>cả</a:t>
            </a:r>
            <a:r>
              <a:rPr lang="en-US" sz="2000"/>
              <a:t> </a:t>
            </a:r>
            <a:r>
              <a:rPr lang="en-US" sz="2000" err="1"/>
              <a:t>phù</a:t>
            </a:r>
            <a:r>
              <a:rPr lang="en-US" sz="2000"/>
              <a:t> </a:t>
            </a:r>
            <a:r>
              <a:rPr lang="en-US" sz="2000" err="1"/>
              <a:t>hợp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Nhiều</a:t>
            </a:r>
            <a:r>
              <a:rPr lang="en-US" sz="2000"/>
              <a:t> chi </a:t>
            </a:r>
            <a:r>
              <a:rPr lang="en-US" sz="2000" err="1"/>
              <a:t>nhánh</a:t>
            </a:r>
          </a:p>
          <a:p>
            <a:endParaRPr lang="en-US" sz="20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err="1"/>
              <a:t>Nhược</a:t>
            </a:r>
            <a:r>
              <a:rPr lang="en-US" sz="2000"/>
              <a:t> </a:t>
            </a:r>
            <a:r>
              <a:rPr lang="en-US" sz="2000" err="1"/>
              <a:t>điểm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Không</a:t>
            </a:r>
            <a:r>
              <a:rPr lang="en-US" sz="2000"/>
              <a:t> </a:t>
            </a:r>
            <a:r>
              <a:rPr lang="en-US" sz="2000" err="1"/>
              <a:t>khám</a:t>
            </a:r>
            <a:r>
              <a:rPr lang="en-US" sz="2000"/>
              <a:t> </a:t>
            </a:r>
            <a:r>
              <a:rPr lang="en-US" sz="2000" err="1"/>
              <a:t>bệnh</a:t>
            </a:r>
            <a:r>
              <a:rPr lang="en-US" sz="2000"/>
              <a:t> </a:t>
            </a:r>
            <a:r>
              <a:rPr lang="en-US" sz="2000" err="1"/>
              <a:t>cho</a:t>
            </a:r>
            <a:r>
              <a:rPr lang="en-US" sz="2000"/>
              <a:t> </a:t>
            </a:r>
            <a:r>
              <a:rPr lang="en-US" sz="2000" err="1"/>
              <a:t>thú</a:t>
            </a:r>
            <a:r>
              <a:rPr lang="en-US" sz="2000"/>
              <a:t> </a:t>
            </a:r>
            <a:r>
              <a:rPr lang="en-US" sz="2000" err="1"/>
              <a:t>cưng</a:t>
            </a:r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00787D-CA05-AA46-BC27-39562272D1C9}"/>
              </a:ext>
            </a:extLst>
          </p:cNvPr>
          <p:cNvSpPr txBox="1"/>
          <p:nvPr/>
        </p:nvSpPr>
        <p:spPr>
          <a:xfrm>
            <a:off x="6690111" y="224257"/>
            <a:ext cx="5117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1"/>
                </a:solidFill>
              </a:rPr>
              <a:t>3.2 Đánh giá đối thủ cạnh tranh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5" r="22305"/>
          <a:stretch>
            <a:fillRect/>
          </a:stretch>
        </p:blipFill>
        <p:spPr>
          <a:xfrm>
            <a:off x="204651" y="224257"/>
            <a:ext cx="6210663" cy="6303084"/>
          </a:xfrm>
        </p:spPr>
      </p:pic>
      <p:sp>
        <p:nvSpPr>
          <p:cNvPr id="706" name="Shape 706"/>
          <p:cNvSpPr txBox="1"/>
          <p:nvPr/>
        </p:nvSpPr>
        <p:spPr>
          <a:xfrm>
            <a:off x="484587" y="5586766"/>
            <a:ext cx="896079" cy="7694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000" b="1">
                <a:solidFill>
                  <a:srgbClr val="FFC310"/>
                </a:solidFill>
                <a:latin typeface="Lato"/>
                <a:ea typeface="Lato"/>
                <a:cs typeface="Lato"/>
                <a:sym typeface="Lato"/>
              </a:rPr>
              <a:t>02.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8243" y="178238"/>
            <a:ext cx="6227071" cy="6440276"/>
            <a:chOff x="188243" y="178238"/>
            <a:chExt cx="6227071" cy="6440276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239877" y="126604"/>
              <a:ext cx="489420" cy="592688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88243" y="178238"/>
              <a:ext cx="6227071" cy="6440276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6200000">
              <a:off x="5857852" y="6077460"/>
              <a:ext cx="489420" cy="592688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心形 16"/>
          <p:cNvSpPr/>
          <p:nvPr/>
        </p:nvSpPr>
        <p:spPr>
          <a:xfrm rot="1928104">
            <a:off x="11856973" y="273539"/>
            <a:ext cx="260256" cy="260256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80666" y="5576952"/>
            <a:ext cx="4811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err="1">
                <a:solidFill>
                  <a:srgbClr val="FFC310"/>
                </a:solidFill>
              </a:rPr>
              <a:t>Dogily</a:t>
            </a:r>
            <a:r>
              <a:rPr lang="en-US" sz="4400" b="1">
                <a:solidFill>
                  <a:srgbClr val="FFC310"/>
                </a:solidFill>
              </a:rPr>
              <a:t> Shop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90111" y="1366977"/>
            <a:ext cx="51175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/>
              <a:t>Ưu điểm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Đội</a:t>
            </a:r>
            <a:r>
              <a:rPr lang="en-US" sz="2000"/>
              <a:t> </a:t>
            </a:r>
            <a:r>
              <a:rPr lang="en-US" sz="2000" err="1"/>
              <a:t>ngũ</a:t>
            </a:r>
            <a:r>
              <a:rPr lang="en-US" sz="2000"/>
              <a:t> </a:t>
            </a:r>
            <a:r>
              <a:rPr lang="en-US" sz="2000" err="1"/>
              <a:t>nhân</a:t>
            </a:r>
            <a:r>
              <a:rPr lang="en-US" sz="2000"/>
              <a:t> </a:t>
            </a:r>
            <a:r>
              <a:rPr lang="en-US" sz="2000" err="1"/>
              <a:t>viên</a:t>
            </a:r>
            <a:r>
              <a:rPr lang="en-US" sz="2000"/>
              <a:t> </a:t>
            </a:r>
            <a:r>
              <a:rPr lang="en-US" sz="2000" err="1"/>
              <a:t>nhiệt</a:t>
            </a:r>
            <a:r>
              <a:rPr lang="en-US" sz="2000"/>
              <a:t> </a:t>
            </a:r>
            <a:r>
              <a:rPr lang="en-US" sz="2000" err="1"/>
              <a:t>tình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Có</a:t>
            </a:r>
            <a:r>
              <a:rPr lang="en-US" sz="2000"/>
              <a:t> </a:t>
            </a:r>
            <a:r>
              <a:rPr lang="en-US" sz="2000" err="1"/>
              <a:t>nhiều</a:t>
            </a:r>
            <a:r>
              <a:rPr lang="en-US" sz="2000"/>
              <a:t> </a:t>
            </a:r>
            <a:r>
              <a:rPr lang="en-US" sz="2000" err="1"/>
              <a:t>kinh</a:t>
            </a:r>
            <a:r>
              <a:rPr lang="en-US" sz="2000"/>
              <a:t> </a:t>
            </a:r>
            <a:r>
              <a:rPr lang="en-US" sz="2000" err="1"/>
              <a:t>nghiệm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Dịch</a:t>
            </a:r>
            <a:r>
              <a:rPr lang="en-US" sz="2000"/>
              <a:t> </a:t>
            </a:r>
            <a:r>
              <a:rPr lang="en-US" sz="2000" err="1"/>
              <a:t>vụ</a:t>
            </a:r>
            <a:r>
              <a:rPr lang="en-US" sz="2000"/>
              <a:t> </a:t>
            </a:r>
            <a:r>
              <a:rPr lang="en-US" sz="2000" err="1"/>
              <a:t>tận</a:t>
            </a:r>
            <a:r>
              <a:rPr lang="en-US" sz="2000"/>
              <a:t> </a:t>
            </a:r>
            <a:r>
              <a:rPr lang="en-US" sz="2000" err="1"/>
              <a:t>nhà</a:t>
            </a:r>
          </a:p>
          <a:p>
            <a:endParaRPr lang="en-US" sz="20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err="1"/>
              <a:t>Nhược</a:t>
            </a:r>
            <a:r>
              <a:rPr lang="en-US" sz="2000"/>
              <a:t> </a:t>
            </a:r>
            <a:r>
              <a:rPr lang="en-US" sz="2000" err="1"/>
              <a:t>điểm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Giá</a:t>
            </a:r>
            <a:r>
              <a:rPr lang="en-US" sz="2000"/>
              <a:t> </a:t>
            </a:r>
            <a:r>
              <a:rPr lang="en-US" sz="2000" err="1"/>
              <a:t>thành</a:t>
            </a:r>
            <a:r>
              <a:rPr lang="en-US" sz="2000"/>
              <a:t> </a:t>
            </a:r>
            <a:r>
              <a:rPr lang="en-US" sz="2000" err="1"/>
              <a:t>cao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16193-3720-ED45-B602-AA2334E93974}"/>
              </a:ext>
            </a:extLst>
          </p:cNvPr>
          <p:cNvSpPr txBox="1"/>
          <p:nvPr/>
        </p:nvSpPr>
        <p:spPr>
          <a:xfrm>
            <a:off x="6690111" y="224257"/>
            <a:ext cx="5117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1"/>
                </a:solidFill>
              </a:rPr>
              <a:t>3.2 Đánh giá đối thủ cạnh tranh</a:t>
            </a:r>
          </a:p>
        </p:txBody>
      </p:sp>
    </p:spTree>
    <p:extLst>
      <p:ext uri="{BB962C8B-B14F-4D97-AF65-F5344CB8AC3E}">
        <p14:creationId xmlns:p14="http://schemas.microsoft.com/office/powerpoint/2010/main" val="694317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r="3802"/>
          <a:stretch>
            <a:fillRect/>
          </a:stretch>
        </p:blipFill>
        <p:spPr>
          <a:xfrm>
            <a:off x="177219" y="1562387"/>
            <a:ext cx="2194142" cy="3561792"/>
          </a:xfrm>
        </p:spPr>
      </p:pic>
      <p:pic>
        <p:nvPicPr>
          <p:cNvPr id="5" name="图片占位符 4"/>
          <p:cNvPicPr>
            <a:picLocks noGrp="1" noChangeAspect="1"/>
          </p:cNvPicPr>
          <p:nvPr>
            <p:ph type="pic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" r="3798"/>
          <a:stretch>
            <a:fillRect/>
          </a:stretch>
        </p:blipFill>
        <p:spPr>
          <a:xfrm>
            <a:off x="2539196" y="900337"/>
            <a:ext cx="2187381" cy="3550815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pic>
        <p:nvPicPr>
          <p:cNvPr id="6" name="图片占位符 5"/>
          <p:cNvPicPr>
            <a:picLocks noGrp="1" noChangeAspect="1"/>
          </p:cNvPicPr>
          <p:nvPr>
            <p:ph type="pic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 r="3675"/>
          <a:stretch>
            <a:fillRect/>
          </a:stretch>
        </p:blipFill>
        <p:spPr>
          <a:xfrm>
            <a:off x="4914283" y="1569639"/>
            <a:ext cx="2189675" cy="355454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-40824" y="5282425"/>
            <a:ext cx="25390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Cắt</a:t>
            </a:r>
            <a:r>
              <a:rPr lang="en-US" sz="2000" b="1"/>
              <a:t> </a:t>
            </a:r>
            <a:r>
              <a:rPr lang="en-US" sz="2000" b="1" err="1"/>
              <a:t>tỉa</a:t>
            </a:r>
            <a:r>
              <a:rPr lang="en-US" sz="2000" b="1"/>
              <a:t> </a:t>
            </a:r>
            <a:r>
              <a:rPr lang="en-US" sz="2000" b="1" err="1"/>
              <a:t>lông</a:t>
            </a:r>
            <a:endParaRPr lang="en-US" sz="2000" b="1"/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2000" err="1"/>
              <a:t>Tỉa</a:t>
            </a:r>
            <a:r>
              <a:rPr lang="en-US" sz="2000"/>
              <a:t> </a:t>
            </a:r>
            <a:r>
              <a:rPr lang="en-US" sz="2000" err="1"/>
              <a:t>lông</a:t>
            </a:r>
            <a:r>
              <a:rPr lang="en-US" sz="2000"/>
              <a:t> </a:t>
            </a:r>
            <a:r>
              <a:rPr lang="en-US" sz="2000" err="1"/>
              <a:t>theo</a:t>
            </a:r>
            <a:r>
              <a:rPr lang="en-US" sz="2000"/>
              <a:t> </a:t>
            </a:r>
            <a:r>
              <a:rPr lang="en-US" sz="2000" err="1"/>
              <a:t>yêu</a:t>
            </a:r>
            <a:r>
              <a:rPr lang="en-US" sz="2000"/>
              <a:t> </a:t>
            </a:r>
            <a:r>
              <a:rPr lang="en-US" sz="2000" err="1"/>
              <a:t>cầu</a:t>
            </a:r>
            <a:r>
              <a:rPr lang="en-US" sz="2000"/>
              <a:t> </a:t>
            </a:r>
            <a:r>
              <a:rPr lang="en-US" sz="2000" err="1"/>
              <a:t>của</a:t>
            </a:r>
            <a:r>
              <a:rPr lang="en-US" sz="2000"/>
              <a:t> </a:t>
            </a:r>
            <a:r>
              <a:rPr lang="en-US" sz="2000" err="1"/>
              <a:t>khách</a:t>
            </a:r>
            <a:r>
              <a:rPr lang="en-US" sz="2000"/>
              <a:t> </a:t>
            </a:r>
            <a:r>
              <a:rPr lang="en-US" sz="2000" err="1"/>
              <a:t>hàng</a:t>
            </a:r>
            <a:endParaRPr lang="en-US" sz="2000"/>
          </a:p>
        </p:txBody>
      </p:sp>
      <p:sp>
        <p:nvSpPr>
          <p:cNvPr id="48" name="TextBox 47"/>
          <p:cNvSpPr txBox="1"/>
          <p:nvPr/>
        </p:nvSpPr>
        <p:spPr>
          <a:xfrm>
            <a:off x="2280210" y="4579450"/>
            <a:ext cx="25390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Trông</a:t>
            </a:r>
            <a:r>
              <a:rPr lang="en-US" sz="2000" b="1"/>
              <a:t> </a:t>
            </a:r>
            <a:r>
              <a:rPr lang="en-US" sz="2000" b="1" err="1"/>
              <a:t>giữ</a:t>
            </a:r>
            <a:endParaRPr lang="en-US" sz="2000" b="1"/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2000" err="1"/>
              <a:t>Trông</a:t>
            </a:r>
            <a:r>
              <a:rPr lang="en-US" sz="2000"/>
              <a:t> </a:t>
            </a:r>
            <a:r>
              <a:rPr lang="en-US" sz="2000" err="1"/>
              <a:t>giữ</a:t>
            </a:r>
            <a:r>
              <a:rPr lang="en-US" sz="2000"/>
              <a:t>, </a:t>
            </a:r>
            <a:r>
              <a:rPr lang="en-US" sz="2000" err="1"/>
              <a:t>cho</a:t>
            </a:r>
            <a:r>
              <a:rPr lang="en-US" sz="2000"/>
              <a:t> </a:t>
            </a:r>
            <a:r>
              <a:rPr lang="en-US" sz="2000" err="1"/>
              <a:t>ăn</a:t>
            </a:r>
            <a:r>
              <a:rPr lang="en-US" sz="2000"/>
              <a:t>, </a:t>
            </a:r>
            <a:r>
              <a:rPr lang="en-US" sz="2000" err="1"/>
              <a:t>và</a:t>
            </a:r>
            <a:r>
              <a:rPr lang="en-US" sz="2000"/>
              <a:t> </a:t>
            </a:r>
            <a:r>
              <a:rPr lang="en-US" sz="2000" err="1"/>
              <a:t>vệ</a:t>
            </a:r>
            <a:r>
              <a:rPr lang="en-US" sz="2000"/>
              <a:t> </a:t>
            </a:r>
            <a:r>
              <a:rPr lang="en-US" sz="2000" err="1"/>
              <a:t>sinh</a:t>
            </a:r>
            <a:r>
              <a:rPr lang="en-US" sz="2000"/>
              <a:t> </a:t>
            </a:r>
            <a:r>
              <a:rPr lang="en-US" sz="2000" err="1"/>
              <a:t>thú</a:t>
            </a:r>
            <a:r>
              <a:rPr lang="en-US" sz="2000"/>
              <a:t> </a:t>
            </a:r>
            <a:r>
              <a:rPr lang="en-US" sz="2000" err="1"/>
              <a:t>cưng</a:t>
            </a:r>
            <a:endParaRPr lang="en-US" sz="2000"/>
          </a:p>
        </p:txBody>
      </p:sp>
      <p:sp>
        <p:nvSpPr>
          <p:cNvPr id="49" name="TextBox 48"/>
          <p:cNvSpPr txBox="1"/>
          <p:nvPr/>
        </p:nvSpPr>
        <p:spPr>
          <a:xfrm>
            <a:off x="4488016" y="5282425"/>
            <a:ext cx="31407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Chăm</a:t>
            </a:r>
            <a:r>
              <a:rPr lang="en-US" sz="2000" b="1"/>
              <a:t> </a:t>
            </a:r>
            <a:r>
              <a:rPr lang="en-US" sz="2000" b="1" err="1"/>
              <a:t>sóc</a:t>
            </a:r>
            <a:endParaRPr lang="en-US" sz="2000" b="1"/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2000" err="1"/>
              <a:t>Cung</a:t>
            </a:r>
            <a:r>
              <a:rPr lang="en-US" sz="2000"/>
              <a:t> </a:t>
            </a:r>
            <a:r>
              <a:rPr lang="en-US" sz="2000" err="1"/>
              <a:t>cấp</a:t>
            </a:r>
            <a:r>
              <a:rPr lang="en-US" sz="2000"/>
              <a:t> </a:t>
            </a:r>
            <a:r>
              <a:rPr lang="en-US" sz="2000" err="1"/>
              <a:t>thực</a:t>
            </a:r>
            <a:r>
              <a:rPr lang="en-US" sz="2000"/>
              <a:t> </a:t>
            </a:r>
            <a:r>
              <a:rPr lang="en-US" sz="2000" err="1"/>
              <a:t>phẩm</a:t>
            </a:r>
            <a:r>
              <a:rPr lang="en-US" sz="2000"/>
              <a:t> </a:t>
            </a:r>
            <a:r>
              <a:rPr lang="en-US" sz="2000" err="1"/>
              <a:t>tốt</a:t>
            </a:r>
            <a:r>
              <a:rPr lang="en-US" sz="2000"/>
              <a:t>, </a:t>
            </a:r>
            <a:r>
              <a:rPr lang="en-US" sz="2000" err="1"/>
              <a:t>nguồn</a:t>
            </a:r>
            <a:r>
              <a:rPr lang="en-US" sz="2000"/>
              <a:t> </a:t>
            </a:r>
            <a:r>
              <a:rPr lang="en-US" sz="2000" err="1"/>
              <a:t>nước</a:t>
            </a:r>
            <a:r>
              <a:rPr lang="en-US" sz="2000"/>
              <a:t> </a:t>
            </a:r>
            <a:r>
              <a:rPr lang="en-US" sz="2000" err="1"/>
              <a:t>sạch</a:t>
            </a:r>
            <a:endParaRPr lang="en-US" sz="2000"/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2000" err="1"/>
              <a:t>Chơi</a:t>
            </a:r>
            <a:r>
              <a:rPr lang="en-US" sz="2000"/>
              <a:t> </a:t>
            </a:r>
            <a:r>
              <a:rPr lang="en-US" sz="2000" err="1"/>
              <a:t>và</a:t>
            </a:r>
            <a:r>
              <a:rPr lang="en-US" sz="2000"/>
              <a:t> </a:t>
            </a:r>
            <a:r>
              <a:rPr lang="en-US" sz="2000" err="1"/>
              <a:t>cung</a:t>
            </a:r>
            <a:r>
              <a:rPr lang="en-US" sz="2000"/>
              <a:t> </a:t>
            </a:r>
            <a:r>
              <a:rPr lang="en-US" sz="2000" err="1"/>
              <a:t>cấp</a:t>
            </a:r>
            <a:r>
              <a:rPr lang="en-US" sz="2000"/>
              <a:t> </a:t>
            </a:r>
            <a:r>
              <a:rPr lang="en-US" sz="2000" err="1"/>
              <a:t>các</a:t>
            </a:r>
            <a:r>
              <a:rPr lang="en-US" sz="2000"/>
              <a:t> </a:t>
            </a:r>
            <a:r>
              <a:rPr lang="en-US" sz="2000" err="1"/>
              <a:t>bài</a:t>
            </a:r>
            <a:r>
              <a:rPr lang="en-US" sz="2000"/>
              <a:t> </a:t>
            </a:r>
            <a:r>
              <a:rPr lang="en-US" sz="2000" err="1"/>
              <a:t>tập</a:t>
            </a:r>
            <a:r>
              <a:rPr lang="en-US" sz="2000"/>
              <a:t> </a:t>
            </a:r>
            <a:r>
              <a:rPr lang="en-US" sz="2000" err="1"/>
              <a:t>huấn</a:t>
            </a:r>
            <a:r>
              <a:rPr lang="en-US" sz="2000"/>
              <a:t> </a:t>
            </a:r>
            <a:r>
              <a:rPr lang="en-US" sz="2000" err="1"/>
              <a:t>luyện</a:t>
            </a:r>
            <a:endParaRPr lang="en-US" sz="2000"/>
          </a:p>
        </p:txBody>
      </p:sp>
      <p:sp>
        <p:nvSpPr>
          <p:cNvPr id="50" name="TextBox 49"/>
          <p:cNvSpPr txBox="1"/>
          <p:nvPr/>
        </p:nvSpPr>
        <p:spPr>
          <a:xfrm>
            <a:off x="7042762" y="4447427"/>
            <a:ext cx="2869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Khám và chữa bệnh</a:t>
            </a: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2000"/>
              <a:t>Khám, chữa bệnh và chích ngừa cho thú cưng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301546" y="5282425"/>
            <a:ext cx="2942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Thức</a:t>
            </a:r>
            <a:r>
              <a:rPr lang="en-US" sz="2000" b="1"/>
              <a:t> </a:t>
            </a:r>
            <a:r>
              <a:rPr lang="en-US" sz="2000" b="1" err="1"/>
              <a:t>ăn</a:t>
            </a:r>
            <a:endParaRPr lang="en-US" sz="2000" b="1"/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2000" err="1"/>
              <a:t>Bán</a:t>
            </a:r>
            <a:r>
              <a:rPr lang="en-US" sz="2000"/>
              <a:t> </a:t>
            </a:r>
            <a:r>
              <a:rPr lang="en-US" sz="2000" err="1"/>
              <a:t>các</a:t>
            </a:r>
            <a:r>
              <a:rPr lang="en-US" sz="2000"/>
              <a:t> </a:t>
            </a:r>
            <a:r>
              <a:rPr lang="en-US" sz="2000" err="1"/>
              <a:t>loại</a:t>
            </a:r>
            <a:r>
              <a:rPr lang="en-US" sz="2000"/>
              <a:t> </a:t>
            </a:r>
            <a:r>
              <a:rPr lang="en-US" sz="2000" err="1"/>
              <a:t>thức</a:t>
            </a:r>
            <a:r>
              <a:rPr lang="en-US" sz="2000"/>
              <a:t> </a:t>
            </a:r>
            <a:r>
              <a:rPr lang="en-US" sz="2000" err="1"/>
              <a:t>ăn</a:t>
            </a:r>
            <a:r>
              <a:rPr lang="en-US" sz="2000"/>
              <a:t> </a:t>
            </a:r>
            <a:r>
              <a:rPr lang="en-US" sz="2000" err="1"/>
              <a:t>khác</a:t>
            </a:r>
            <a:r>
              <a:rPr lang="en-US" sz="2000"/>
              <a:t> </a:t>
            </a:r>
            <a:r>
              <a:rPr lang="en-US" sz="2000" err="1"/>
              <a:t>nhau</a:t>
            </a:r>
            <a:endParaRPr lang="en-US" sz="2000"/>
          </a:p>
          <a:p>
            <a:pPr algn="ctr"/>
            <a:r>
              <a:rPr lang="en-US" sz="2000"/>
              <a:t>     (</a:t>
            </a:r>
            <a:r>
              <a:rPr lang="en-US" sz="2000" err="1"/>
              <a:t>Pate,hạt</a:t>
            </a:r>
            <a:r>
              <a:rPr lang="en-US" sz="2000"/>
              <a:t>…)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34469" y="154823"/>
            <a:ext cx="719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3.3 Kế hoạch kinh doanh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20666" y="858605"/>
            <a:ext cx="282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Dịch</a:t>
            </a:r>
            <a:r>
              <a:rPr lang="en-US" sz="2400"/>
              <a:t> </a:t>
            </a:r>
            <a:r>
              <a:rPr lang="en-US" sz="2400" err="1"/>
              <a:t>vụ</a:t>
            </a:r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47" y="768728"/>
            <a:ext cx="2249846" cy="3541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41" y="1569639"/>
            <a:ext cx="2323048" cy="334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157" y="124175"/>
            <a:ext cx="282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Giá</a:t>
            </a:r>
            <a:r>
              <a:rPr lang="en-US" sz="2400"/>
              <a:t> </a:t>
            </a:r>
            <a:r>
              <a:rPr lang="en-US" sz="2400" err="1"/>
              <a:t>cả</a:t>
            </a:r>
            <a:endParaRPr lang="en-US" sz="24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3C9E71-C751-734C-8A0E-F8C9D5E38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560261"/>
              </p:ext>
            </p:extLst>
          </p:nvPr>
        </p:nvGraphicFramePr>
        <p:xfrm>
          <a:off x="87086" y="647395"/>
          <a:ext cx="12006944" cy="60864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74853">
                  <a:extLst>
                    <a:ext uri="{9D8B030D-6E8A-4147-A177-3AD203B41FA5}">
                      <a16:colId xmlns:a16="http://schemas.microsoft.com/office/drawing/2014/main" val="2951662477"/>
                    </a:ext>
                  </a:extLst>
                </a:gridCol>
                <a:gridCol w="1450049">
                  <a:extLst>
                    <a:ext uri="{9D8B030D-6E8A-4147-A177-3AD203B41FA5}">
                      <a16:colId xmlns:a16="http://schemas.microsoft.com/office/drawing/2014/main" val="2628944235"/>
                    </a:ext>
                  </a:extLst>
                </a:gridCol>
                <a:gridCol w="1450049">
                  <a:extLst>
                    <a:ext uri="{9D8B030D-6E8A-4147-A177-3AD203B41FA5}">
                      <a16:colId xmlns:a16="http://schemas.microsoft.com/office/drawing/2014/main" val="1374572583"/>
                    </a:ext>
                  </a:extLst>
                </a:gridCol>
                <a:gridCol w="1450049">
                  <a:extLst>
                    <a:ext uri="{9D8B030D-6E8A-4147-A177-3AD203B41FA5}">
                      <a16:colId xmlns:a16="http://schemas.microsoft.com/office/drawing/2014/main" val="3513273078"/>
                    </a:ext>
                  </a:extLst>
                </a:gridCol>
                <a:gridCol w="2540972">
                  <a:extLst>
                    <a:ext uri="{9D8B030D-6E8A-4147-A177-3AD203B41FA5}">
                      <a16:colId xmlns:a16="http://schemas.microsoft.com/office/drawing/2014/main" val="1569877579"/>
                    </a:ext>
                  </a:extLst>
                </a:gridCol>
                <a:gridCol w="2540972">
                  <a:extLst>
                    <a:ext uri="{9D8B030D-6E8A-4147-A177-3AD203B41FA5}">
                      <a16:colId xmlns:a16="http://schemas.microsoft.com/office/drawing/2014/main" val="2297309154"/>
                    </a:ext>
                  </a:extLst>
                </a:gridCol>
              </a:tblGrid>
              <a:tr h="4995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Sản phẩm, dịch vụ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Số lượng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Khối lượng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Giá thành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Giá bán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Giá của đối thủ cạnh tranh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59571"/>
                  </a:ext>
                </a:extLst>
              </a:tr>
              <a:tr h="230565"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Cắt tỉa lông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Cắt tỉa lông vệ sinh </a:t>
                      </a: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(chân, bụng, móng)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&lt;5 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170.000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859670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532228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&lt;15kg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009799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&gt; 15kg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576478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Cắt tỉa lông tạo kiểu</a:t>
                      </a: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(toàn thân)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&lt;5kg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82496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435683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&lt;15kg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550.000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827242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&gt; 15 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700.000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800.000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006972"/>
                  </a:ext>
                </a:extLst>
              </a:tr>
              <a:tr h="230565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Trông giữ thú cưng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Trông giữ thú cưng theo ngày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547565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&lt;20kg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832183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&gt;20kg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829651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Trông giữ thú cưng theo tháng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2.000.000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2.500.000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3.000.000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443602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&lt;20kg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3.500.000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4.000.000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4.500.000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933231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&gt;20kg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5.000.000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5.500.000 - 8.000.000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6.000.000 - 8.000.000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743643"/>
                  </a:ext>
                </a:extLst>
              </a:tr>
              <a:tr h="400931"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Chăm sóc thú cưng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Cắt móng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&lt;10 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40.000-60.000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60.000-80.000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582708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&gt; 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010681"/>
                  </a:ext>
                </a:extLst>
              </a:tr>
              <a:tr h="40093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Làm sạch tai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40.000-60.000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60.000-80.000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349148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&gt;10kg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718694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Tắm rửa , chải lông, massage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&lt;5kg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386795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526311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&lt;20kg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252706"/>
                  </a:ext>
                </a:extLst>
              </a:tr>
              <a:tr h="40430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&gt; 20 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300.000 - 500.000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400.000 -650.000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350.000-650.000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970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204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157" y="124175"/>
            <a:ext cx="282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Giá</a:t>
            </a:r>
            <a:r>
              <a:rPr lang="en-US" sz="2400"/>
              <a:t> </a:t>
            </a:r>
            <a:r>
              <a:rPr lang="en-US" sz="2400" err="1"/>
              <a:t>cả</a:t>
            </a:r>
            <a:endParaRPr lang="en-US" sz="24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724A76-A642-FC47-B7AB-C6308CE7E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666398"/>
              </p:ext>
            </p:extLst>
          </p:nvPr>
        </p:nvGraphicFramePr>
        <p:xfrm>
          <a:off x="208157" y="642257"/>
          <a:ext cx="11775684" cy="60915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25260">
                  <a:extLst>
                    <a:ext uri="{9D8B030D-6E8A-4147-A177-3AD203B41FA5}">
                      <a16:colId xmlns:a16="http://schemas.microsoft.com/office/drawing/2014/main" val="3147292697"/>
                    </a:ext>
                  </a:extLst>
                </a:gridCol>
                <a:gridCol w="1422120">
                  <a:extLst>
                    <a:ext uri="{9D8B030D-6E8A-4147-A177-3AD203B41FA5}">
                      <a16:colId xmlns:a16="http://schemas.microsoft.com/office/drawing/2014/main" val="2086077911"/>
                    </a:ext>
                  </a:extLst>
                </a:gridCol>
                <a:gridCol w="1422120">
                  <a:extLst>
                    <a:ext uri="{9D8B030D-6E8A-4147-A177-3AD203B41FA5}">
                      <a16:colId xmlns:a16="http://schemas.microsoft.com/office/drawing/2014/main" val="1769244218"/>
                    </a:ext>
                  </a:extLst>
                </a:gridCol>
                <a:gridCol w="1422120">
                  <a:extLst>
                    <a:ext uri="{9D8B030D-6E8A-4147-A177-3AD203B41FA5}">
                      <a16:colId xmlns:a16="http://schemas.microsoft.com/office/drawing/2014/main" val="2632250681"/>
                    </a:ext>
                  </a:extLst>
                </a:gridCol>
                <a:gridCol w="2492032">
                  <a:extLst>
                    <a:ext uri="{9D8B030D-6E8A-4147-A177-3AD203B41FA5}">
                      <a16:colId xmlns:a16="http://schemas.microsoft.com/office/drawing/2014/main" val="66172818"/>
                    </a:ext>
                  </a:extLst>
                </a:gridCol>
                <a:gridCol w="2492032">
                  <a:extLst>
                    <a:ext uri="{9D8B030D-6E8A-4147-A177-3AD203B41FA5}">
                      <a16:colId xmlns:a16="http://schemas.microsoft.com/office/drawing/2014/main" val="2744110230"/>
                    </a:ext>
                  </a:extLst>
                </a:gridCol>
              </a:tblGrid>
              <a:tr h="410415"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Chăm sóc thú cưng</a:t>
                      </a:r>
                      <a:endParaRPr lang="en-V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b="0">
                          <a:solidFill>
                            <a:sysClr val="windowText" lastClr="000000"/>
                          </a:solidFill>
                          <a:effectLst/>
                        </a:rPr>
                        <a:t>Cắt móng</a:t>
                      </a:r>
                      <a:endParaRPr lang="en-VN" sz="10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>
                          <a:solidFill>
                            <a:sysClr val="windowText" lastClr="000000"/>
                          </a:solidFill>
                          <a:effectLst/>
                        </a:rPr>
                        <a:t>&lt;10 kg</a:t>
                      </a:r>
                      <a:endParaRPr lang="en-VN" sz="10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>
                          <a:solidFill>
                            <a:sysClr val="windowText" lastClr="000000"/>
                          </a:solidFill>
                          <a:effectLst/>
                        </a:rPr>
                        <a:t>40.000-60.000</a:t>
                      </a:r>
                      <a:endParaRPr lang="en-VN" sz="10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>
                          <a:solidFill>
                            <a:sysClr val="windowText" lastClr="000000"/>
                          </a:solidFill>
                          <a:effectLst/>
                        </a:rPr>
                        <a:t>60.000-80.000</a:t>
                      </a:r>
                      <a:endParaRPr lang="en-VN" sz="10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>
                          <a:solidFill>
                            <a:sysClr val="windowText" lastClr="000000"/>
                          </a:solidFill>
                          <a:effectLst/>
                        </a:rPr>
                        <a:t>80.000</a:t>
                      </a:r>
                      <a:endParaRPr lang="en-VN" sz="10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481179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&gt; 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479863"/>
                  </a:ext>
                </a:extLst>
              </a:tr>
              <a:tr h="405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Làm sạch tai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40.000-60.000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60.000-80.000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397731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&gt;10kg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759987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Tắm rửa, chải lông, massage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&lt;5kg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827042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550784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&lt;20kg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3654"/>
                  </a:ext>
                </a:extLst>
              </a:tr>
              <a:tr h="405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&gt; 20 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300.000 - 500.000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400.000 -650.000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350.000-650.000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35189"/>
                  </a:ext>
                </a:extLst>
              </a:tr>
              <a:tr h="405451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Phụ kiện, thức ăn</a:t>
                      </a:r>
                      <a:endParaRPr lang="en-V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Pate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100 gram - 1.000 gram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30.000-300.000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35.000-350.00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35.000-350.00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878967"/>
                  </a:ext>
                </a:extLst>
              </a:tr>
              <a:tr h="405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Thức Ăn Hạt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100 gram - 1.000 gram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30.000 - 150.000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50.000 - 200.000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50.000 - 200.000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903124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Cát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5 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20,000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40.000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453982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70.000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60.000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382373"/>
                  </a:ext>
                </a:extLst>
              </a:tr>
              <a:tr h="405451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Khám, chữa bệnh, tiêm chủng</a:t>
                      </a:r>
                      <a:endParaRPr lang="en-V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Trị ve, bọ chét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 lượt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50.000-250.000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80.000-300.000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Không có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689967"/>
                  </a:ext>
                </a:extLst>
              </a:tr>
              <a:tr h="405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Tiêm, truyền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 lượt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Không có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83578"/>
                  </a:ext>
                </a:extLst>
              </a:tr>
              <a:tr h="405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Triệt sản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Giống đực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150.000 - 200.000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300.000 - 500.000 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Không có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114032"/>
                  </a:ext>
                </a:extLst>
              </a:tr>
              <a:tr h="405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Giống cái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300.000 - 500.000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500.000 - 1 .500.000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Không có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313461"/>
                  </a:ext>
                </a:extLst>
              </a:tr>
              <a:tr h="405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Tiêm phòng vacxin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 mũi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50.000 - 320.000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Không có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036213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Khám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 lượt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Không có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10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457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" r="1146"/>
          <a:stretch>
            <a:fillRect/>
          </a:stretch>
        </p:blipFill>
        <p:spPr>
          <a:xfrm>
            <a:off x="0" y="413657"/>
            <a:ext cx="3786505" cy="5812971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08383"/>
              </p:ext>
            </p:extLst>
          </p:nvPr>
        </p:nvGraphicFramePr>
        <p:xfrm>
          <a:off x="3940629" y="1486125"/>
          <a:ext cx="8236118" cy="145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7314">
                  <a:extLst>
                    <a:ext uri="{9D8B030D-6E8A-4147-A177-3AD203B41FA5}">
                      <a16:colId xmlns:a16="http://schemas.microsoft.com/office/drawing/2014/main" val="4140575201"/>
                    </a:ext>
                  </a:extLst>
                </a:gridCol>
                <a:gridCol w="1817914">
                  <a:extLst>
                    <a:ext uri="{9D8B030D-6E8A-4147-A177-3AD203B41FA5}">
                      <a16:colId xmlns:a16="http://schemas.microsoft.com/office/drawing/2014/main" val="2008417722"/>
                    </a:ext>
                  </a:extLst>
                </a:gridCol>
                <a:gridCol w="1780890">
                  <a:extLst>
                    <a:ext uri="{9D8B030D-6E8A-4147-A177-3AD203B41FA5}">
                      <a16:colId xmlns:a16="http://schemas.microsoft.com/office/drawing/2014/main" val="2769264759"/>
                    </a:ext>
                  </a:extLst>
                </a:gridCol>
              </a:tblGrid>
              <a:tr h="493236">
                <a:tc>
                  <a:txBody>
                    <a:bodyPr/>
                    <a:lstStyle/>
                    <a:p>
                      <a:pPr algn="ctr"/>
                      <a:r>
                        <a:rPr lang="en-US" sz="19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Địa</a:t>
                      </a:r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</a:t>
                      </a:r>
                      <a:endParaRPr lang="en-US" sz="19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Diện</a:t>
                      </a:r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tích</a:t>
                      </a:r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sàn</a:t>
                      </a:r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(m2)</a:t>
                      </a:r>
                      <a:endParaRPr lang="en-US" sz="19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19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thuê</a:t>
                      </a:r>
                      <a:endParaRPr lang="en-US" sz="19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278606"/>
                  </a:ext>
                </a:extLst>
              </a:tr>
              <a:tr h="783760">
                <a:tc>
                  <a:txBody>
                    <a:bodyPr/>
                    <a:lstStyle/>
                    <a:p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20 </a:t>
                      </a:r>
                      <a:r>
                        <a:rPr lang="en-US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Phạm</a:t>
                      </a: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Huy</a:t>
                      </a: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Thông</a:t>
                      </a: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,</a:t>
                      </a:r>
                      <a:r>
                        <a:rPr lang="en-US" sz="1600" b="0" i="0" u="none" strike="noStrike" cap="none" baseline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phường</a:t>
                      </a: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7,Gò </a:t>
                      </a:r>
                      <a:r>
                        <a:rPr lang="en-US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Vấp,TP</a:t>
                      </a: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HCM</a:t>
                      </a:r>
                      <a:endParaRPr 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70 m2 ( 3 </a:t>
                      </a:r>
                      <a:r>
                        <a:rPr lang="en-US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tầng</a:t>
                      </a: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+ 1 </a:t>
                      </a:r>
                      <a:r>
                        <a:rPr lang="en-US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trệt</a:t>
                      </a: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)</a:t>
                      </a:r>
                      <a:endParaRPr 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25.000.000/ </a:t>
                      </a:r>
                      <a:r>
                        <a:rPr lang="en-US" sz="16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tháng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7426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4071727" y="3635015"/>
            <a:ext cx="6388102" cy="1372752"/>
            <a:chOff x="4116720" y="2960843"/>
            <a:chExt cx="6388102" cy="1372752"/>
          </a:xfrm>
        </p:grpSpPr>
        <p:sp>
          <p:nvSpPr>
            <p:cNvPr id="2" name="心形 1"/>
            <p:cNvSpPr/>
            <p:nvPr/>
          </p:nvSpPr>
          <p:spPr>
            <a:xfrm rot="20106228">
              <a:off x="4254904" y="3095745"/>
              <a:ext cx="261257" cy="261257"/>
            </a:xfrm>
            <a:prstGeom prst="hear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16720" y="2960843"/>
              <a:ext cx="6388102" cy="137275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85532" y="3226373"/>
              <a:ext cx="5767754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900" b="1" err="1">
                  <a:latin typeface="Arial" panose="020B0604020202020204" pitchFamily="34" charset="0"/>
                  <a:cs typeface="Arial" panose="020B0604020202020204" pitchFamily="34" charset="0"/>
                </a:rPr>
                <a:t>Lý</a:t>
              </a:r>
              <a:r>
                <a:rPr lang="en-US" sz="1900" b="1">
                  <a:latin typeface="Arial" panose="020B0604020202020204" pitchFamily="34" charset="0"/>
                  <a:cs typeface="Arial" panose="020B0604020202020204" pitchFamily="34" charset="0"/>
                </a:rPr>
                <a:t> do </a:t>
              </a:r>
              <a:r>
                <a:rPr lang="en-US" sz="1900" b="1" err="1">
                  <a:latin typeface="Arial" panose="020B0604020202020204" pitchFamily="34" charset="0"/>
                  <a:cs typeface="Arial" panose="020B0604020202020204" pitchFamily="34" charset="0"/>
                </a:rPr>
                <a:t>chọn</a:t>
              </a:r>
              <a:r>
                <a:rPr lang="en-US" sz="19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b="1" err="1">
                  <a:latin typeface="Arial" panose="020B0604020202020204" pitchFamily="34" charset="0"/>
                  <a:cs typeface="Arial" panose="020B0604020202020204" pitchFamily="34" charset="0"/>
                </a:rPr>
                <a:t>địa</a:t>
              </a:r>
              <a:r>
                <a:rPr lang="en-US" sz="19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b="1" err="1">
                  <a:latin typeface="Arial" panose="020B0604020202020204" pitchFamily="34" charset="0"/>
                  <a:cs typeface="Arial" panose="020B0604020202020204" pitchFamily="34" charset="0"/>
                </a:rPr>
                <a:t>điểm</a:t>
              </a:r>
              <a:r>
                <a:rPr lang="en-US" sz="19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b="1" err="1">
                  <a:latin typeface="Arial" panose="020B0604020202020204" pitchFamily="34" charset="0"/>
                  <a:cs typeface="Arial" panose="020B0604020202020204" pitchFamily="34" charset="0"/>
                </a:rPr>
                <a:t>này</a:t>
              </a:r>
              <a:r>
                <a:rPr lang="en-US" sz="19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b="1" err="1">
                  <a:latin typeface="Arial" panose="020B0604020202020204" pitchFamily="34" charset="0"/>
                  <a:cs typeface="Arial" panose="020B0604020202020204" pitchFamily="34" charset="0"/>
                </a:rPr>
                <a:t>là</a:t>
              </a:r>
              <a:r>
                <a:rPr lang="en-US" sz="1900" b="1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Nằm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ở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trung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tâm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thành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phố,thuận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tiện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đi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lại</a:t>
              </a:r>
              <a:endParaRPr lang="en-US" sz="19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Giá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cả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phù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hợp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cho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doanh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nghiệp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mới</a:t>
              </a:r>
              <a:endParaRPr lang="en-US" sz="1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940629" y="655271"/>
            <a:ext cx="282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8" b="10878"/>
          <a:stretch>
            <a:fillRect/>
          </a:stretch>
        </p:blipFill>
        <p:spPr/>
      </p:pic>
      <p:sp>
        <p:nvSpPr>
          <p:cNvPr id="146" name="Shape 146"/>
          <p:cNvSpPr txBox="1"/>
          <p:nvPr/>
        </p:nvSpPr>
        <p:spPr>
          <a:xfrm>
            <a:off x="1765529" y="928021"/>
            <a:ext cx="2110798" cy="5042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err="1">
                <a:solidFill>
                  <a:schemeClr val="dk1"/>
                </a:solidFill>
                <a:latin typeface="+mn-lt"/>
                <a:ea typeface="造字工房悦圆演示版常规体" pitchFamily="50" charset="-122"/>
                <a:cs typeface="Lato"/>
                <a:sym typeface="Lato"/>
              </a:rPr>
              <a:t>Mục</a:t>
            </a:r>
            <a:r>
              <a:rPr lang="en-US" sz="4000" b="1">
                <a:solidFill>
                  <a:schemeClr val="dk1"/>
                </a:solidFill>
                <a:latin typeface="+mn-lt"/>
                <a:ea typeface="造字工房悦圆演示版常规体" pitchFamily="50" charset="-122"/>
                <a:cs typeface="Lato"/>
                <a:sym typeface="Lato"/>
              </a:rPr>
              <a:t> </a:t>
            </a:r>
            <a:r>
              <a:rPr lang="en-US" sz="4000" b="1" err="1">
                <a:solidFill>
                  <a:schemeClr val="dk1"/>
                </a:solidFill>
                <a:latin typeface="+mn-lt"/>
                <a:ea typeface="造字工房悦圆演示版常规体" pitchFamily="50" charset="-122"/>
                <a:cs typeface="Lato"/>
                <a:sym typeface="Lato"/>
              </a:rPr>
              <a:t>lục</a:t>
            </a:r>
            <a:endParaRPr lang="en-US" sz="4000" b="1">
              <a:solidFill>
                <a:schemeClr val="dk1"/>
              </a:solidFill>
              <a:latin typeface="+mn-lt"/>
              <a:ea typeface="造字工房悦圆演示版常规体" pitchFamily="50" charset="-122"/>
              <a:cs typeface="Lato"/>
              <a:sym typeface="Lato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8743010" y="5731098"/>
            <a:ext cx="115909" cy="11590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8916842" y="5731098"/>
            <a:ext cx="115909" cy="115909"/>
          </a:xfrm>
          <a:prstGeom prst="ellipse">
            <a:avLst/>
          </a:prstGeom>
          <a:noFill/>
          <a:ln w="127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9086178" y="5731098"/>
            <a:ext cx="115909" cy="115909"/>
          </a:xfrm>
          <a:prstGeom prst="ellipse">
            <a:avLst/>
          </a:prstGeom>
          <a:noFill/>
          <a:ln w="127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43829" y="2172266"/>
            <a:ext cx="538121" cy="435843"/>
            <a:chOff x="952899" y="2320845"/>
            <a:chExt cx="586392" cy="443753"/>
          </a:xfrm>
        </p:grpSpPr>
        <p:sp>
          <p:nvSpPr>
            <p:cNvPr id="7" name="椭圆 6"/>
            <p:cNvSpPr/>
            <p:nvPr/>
          </p:nvSpPr>
          <p:spPr>
            <a:xfrm>
              <a:off x="962516" y="2320845"/>
              <a:ext cx="567159" cy="443753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52899" y="2342666"/>
              <a:ext cx="5863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rgbClr val="FFC000"/>
                  </a:solidFill>
                </a:rPr>
                <a:t>01</a:t>
              </a:r>
              <a:endParaRPr lang="zh-CN" altLang="en-US" sz="2000">
                <a:solidFill>
                  <a:srgbClr val="FFC000"/>
                </a:solidFill>
              </a:endParaRPr>
            </a:p>
          </p:txBody>
        </p:sp>
      </p:grpSp>
      <p:sp>
        <p:nvSpPr>
          <p:cNvPr id="20" name="Shape 146"/>
          <p:cNvSpPr txBox="1"/>
          <p:nvPr/>
        </p:nvSpPr>
        <p:spPr>
          <a:xfrm>
            <a:off x="1831311" y="2181293"/>
            <a:ext cx="3303789" cy="4053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200" err="1">
                <a:solidFill>
                  <a:schemeClr val="dk1"/>
                </a:solidFill>
                <a:latin typeface="+mj-lt"/>
                <a:ea typeface="造字工房悦圆演示版常规体" pitchFamily="50" charset="-122"/>
                <a:cs typeface="Lato"/>
                <a:sym typeface="Lato"/>
              </a:rPr>
              <a:t>Mô tả doanh nghiệp</a:t>
            </a:r>
            <a:endParaRPr lang="en-US" sz="2200">
              <a:solidFill>
                <a:schemeClr val="dk1"/>
              </a:solidFill>
              <a:latin typeface="+mj-lt"/>
              <a:ea typeface="造字工房悦圆演示版常规体" pitchFamily="50" charset="-122"/>
              <a:cs typeface="Lato"/>
              <a:sym typeface="Lato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447414" y="1020349"/>
            <a:ext cx="4390915" cy="52680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"/>
          <p:cNvGrpSpPr/>
          <p:nvPr/>
        </p:nvGrpSpPr>
        <p:grpSpPr>
          <a:xfrm>
            <a:off x="1043827" y="2865788"/>
            <a:ext cx="538121" cy="435843"/>
            <a:chOff x="952899" y="2320845"/>
            <a:chExt cx="586392" cy="443753"/>
          </a:xfrm>
        </p:grpSpPr>
        <p:sp>
          <p:nvSpPr>
            <p:cNvPr id="87" name="椭圆 6"/>
            <p:cNvSpPr/>
            <p:nvPr/>
          </p:nvSpPr>
          <p:spPr>
            <a:xfrm>
              <a:off x="962516" y="2320845"/>
              <a:ext cx="567159" cy="443753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文本框 7"/>
            <p:cNvSpPr txBox="1"/>
            <p:nvPr/>
          </p:nvSpPr>
          <p:spPr>
            <a:xfrm>
              <a:off x="952899" y="2342666"/>
              <a:ext cx="586392" cy="40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rgbClr val="FFC000"/>
                  </a:solidFill>
                </a:rPr>
                <a:t>02</a:t>
              </a:r>
              <a:endParaRPr lang="zh-CN" altLang="en-US" sz="2000">
                <a:solidFill>
                  <a:srgbClr val="FFC000"/>
                </a:solidFill>
              </a:endParaRPr>
            </a:p>
          </p:txBody>
        </p:sp>
      </p:grpSp>
      <p:grpSp>
        <p:nvGrpSpPr>
          <p:cNvPr id="122" name="组合 8"/>
          <p:cNvGrpSpPr/>
          <p:nvPr/>
        </p:nvGrpSpPr>
        <p:grpSpPr>
          <a:xfrm>
            <a:off x="1043826" y="3482814"/>
            <a:ext cx="538121" cy="435843"/>
            <a:chOff x="952899" y="2320845"/>
            <a:chExt cx="586392" cy="443753"/>
          </a:xfrm>
        </p:grpSpPr>
        <p:sp>
          <p:nvSpPr>
            <p:cNvPr id="123" name="椭圆 6"/>
            <p:cNvSpPr/>
            <p:nvPr/>
          </p:nvSpPr>
          <p:spPr>
            <a:xfrm>
              <a:off x="962516" y="2320845"/>
              <a:ext cx="567159" cy="443753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文本框 7"/>
            <p:cNvSpPr txBox="1"/>
            <p:nvPr/>
          </p:nvSpPr>
          <p:spPr>
            <a:xfrm>
              <a:off x="952899" y="2342666"/>
              <a:ext cx="586392" cy="40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rgbClr val="FFC000"/>
                  </a:solidFill>
                </a:rPr>
                <a:t>03</a:t>
              </a:r>
              <a:endParaRPr lang="zh-CN" altLang="en-US" sz="2000">
                <a:solidFill>
                  <a:srgbClr val="FFC000"/>
                </a:solidFill>
              </a:endParaRPr>
            </a:p>
          </p:txBody>
        </p:sp>
      </p:grpSp>
      <p:grpSp>
        <p:nvGrpSpPr>
          <p:cNvPr id="125" name="组合 8"/>
          <p:cNvGrpSpPr/>
          <p:nvPr/>
        </p:nvGrpSpPr>
        <p:grpSpPr>
          <a:xfrm>
            <a:off x="1043828" y="4215446"/>
            <a:ext cx="538121" cy="435843"/>
            <a:chOff x="952899" y="2320845"/>
            <a:chExt cx="586392" cy="443753"/>
          </a:xfrm>
        </p:grpSpPr>
        <p:sp>
          <p:nvSpPr>
            <p:cNvPr id="126" name="椭圆 6"/>
            <p:cNvSpPr/>
            <p:nvPr/>
          </p:nvSpPr>
          <p:spPr>
            <a:xfrm>
              <a:off x="962516" y="2320845"/>
              <a:ext cx="567159" cy="443753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文本框 7"/>
            <p:cNvSpPr txBox="1"/>
            <p:nvPr/>
          </p:nvSpPr>
          <p:spPr>
            <a:xfrm>
              <a:off x="952899" y="2342666"/>
              <a:ext cx="586392" cy="40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rgbClr val="FFC000"/>
                  </a:solidFill>
                </a:rPr>
                <a:t>04</a:t>
              </a:r>
              <a:endParaRPr lang="zh-CN" altLang="en-US" sz="2000">
                <a:solidFill>
                  <a:srgbClr val="FFC000"/>
                </a:solidFill>
              </a:endParaRPr>
            </a:p>
          </p:txBody>
        </p:sp>
      </p:grpSp>
      <p:sp>
        <p:nvSpPr>
          <p:cNvPr id="147" name="Shape 146"/>
          <p:cNvSpPr txBox="1"/>
          <p:nvPr/>
        </p:nvSpPr>
        <p:spPr>
          <a:xfrm>
            <a:off x="1765529" y="2889403"/>
            <a:ext cx="3303789" cy="4053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200">
                <a:solidFill>
                  <a:schemeClr val="dk1"/>
                </a:solidFill>
                <a:latin typeface="+mj-lt"/>
                <a:ea typeface="造字工房悦圆演示版常规体" pitchFamily="50" charset="-122"/>
                <a:cs typeface="Lato"/>
                <a:sym typeface="Lato"/>
              </a:rPr>
              <a:t>Thông tin thành viên</a:t>
            </a:r>
          </a:p>
        </p:txBody>
      </p:sp>
      <p:sp>
        <p:nvSpPr>
          <p:cNvPr id="148" name="Shape 146"/>
          <p:cNvSpPr txBox="1"/>
          <p:nvPr/>
        </p:nvSpPr>
        <p:spPr>
          <a:xfrm>
            <a:off x="1728988" y="3513274"/>
            <a:ext cx="3303789" cy="4053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200">
                <a:solidFill>
                  <a:schemeClr val="dk1"/>
                </a:solidFill>
                <a:latin typeface="+mj-lt"/>
                <a:ea typeface="造字工房悦圆演示版常规体" pitchFamily="50" charset="-122"/>
                <a:cs typeface="Lato"/>
                <a:sym typeface="Lato"/>
              </a:rPr>
              <a:t>Kế hoạch kinh doanh</a:t>
            </a:r>
          </a:p>
        </p:txBody>
      </p:sp>
      <p:sp>
        <p:nvSpPr>
          <p:cNvPr id="149" name="Shape 146"/>
          <p:cNvSpPr txBox="1"/>
          <p:nvPr/>
        </p:nvSpPr>
        <p:spPr>
          <a:xfrm>
            <a:off x="1765529" y="4242671"/>
            <a:ext cx="3303789" cy="4053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200" err="1">
                <a:solidFill>
                  <a:schemeClr val="dk1"/>
                </a:solidFill>
                <a:latin typeface="Arial" panose="020B0604020202020204" pitchFamily="34" charset="0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Tổ chức kinh doanh</a:t>
            </a:r>
            <a:endParaRPr lang="en-US" sz="2200">
              <a:solidFill>
                <a:schemeClr val="dk1"/>
              </a:solidFill>
              <a:latin typeface="Arial" panose="020B0604020202020204" pitchFamily="34" charset="0"/>
              <a:ea typeface="造字工房悦圆演示版常规体" pitchFamily="50" charset="-122"/>
              <a:cs typeface="Arial" panose="020B0604020202020204" pitchFamily="34" charset="0"/>
              <a:sym typeface="Lato"/>
            </a:endParaRPr>
          </a:p>
        </p:txBody>
      </p:sp>
      <p:grpSp>
        <p:nvGrpSpPr>
          <p:cNvPr id="53" name="组合 8">
            <a:extLst>
              <a:ext uri="{FF2B5EF4-FFF2-40B4-BE49-F238E27FC236}">
                <a16:creationId xmlns:a16="http://schemas.microsoft.com/office/drawing/2014/main" id="{33816FBD-6911-A644-863B-CF6B4141013E}"/>
              </a:ext>
            </a:extLst>
          </p:cNvPr>
          <p:cNvGrpSpPr/>
          <p:nvPr/>
        </p:nvGrpSpPr>
        <p:grpSpPr>
          <a:xfrm>
            <a:off x="1043827" y="4874677"/>
            <a:ext cx="538121" cy="435843"/>
            <a:chOff x="952899" y="2320845"/>
            <a:chExt cx="586392" cy="443753"/>
          </a:xfrm>
        </p:grpSpPr>
        <p:sp>
          <p:nvSpPr>
            <p:cNvPr id="54" name="椭圆 6">
              <a:extLst>
                <a:ext uri="{FF2B5EF4-FFF2-40B4-BE49-F238E27FC236}">
                  <a16:creationId xmlns:a16="http://schemas.microsoft.com/office/drawing/2014/main" id="{B82AF2E3-2F65-D048-975C-7F6C373CF66A}"/>
                </a:ext>
              </a:extLst>
            </p:cNvPr>
            <p:cNvSpPr/>
            <p:nvPr/>
          </p:nvSpPr>
          <p:spPr>
            <a:xfrm>
              <a:off x="962516" y="2320845"/>
              <a:ext cx="567159" cy="443753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7">
              <a:extLst>
                <a:ext uri="{FF2B5EF4-FFF2-40B4-BE49-F238E27FC236}">
                  <a16:creationId xmlns:a16="http://schemas.microsoft.com/office/drawing/2014/main" id="{705ADE9A-9DC6-DB47-803E-6C7262610CD9}"/>
                </a:ext>
              </a:extLst>
            </p:cNvPr>
            <p:cNvSpPr txBox="1"/>
            <p:nvPr/>
          </p:nvSpPr>
          <p:spPr>
            <a:xfrm>
              <a:off x="952899" y="2342666"/>
              <a:ext cx="586392" cy="40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rgbClr val="FFC000"/>
                  </a:solidFill>
                </a:rPr>
                <a:t>05</a:t>
              </a:r>
              <a:endParaRPr lang="zh-CN" altLang="en-US" sz="2000">
                <a:solidFill>
                  <a:srgbClr val="FFC000"/>
                </a:solidFill>
              </a:endParaRPr>
            </a:p>
          </p:txBody>
        </p:sp>
      </p:grpSp>
      <p:sp>
        <p:nvSpPr>
          <p:cNvPr id="56" name="Shape 146">
            <a:extLst>
              <a:ext uri="{FF2B5EF4-FFF2-40B4-BE49-F238E27FC236}">
                <a16:creationId xmlns:a16="http://schemas.microsoft.com/office/drawing/2014/main" id="{98451D54-36AF-4F4A-B66B-A602AB1344A8}"/>
              </a:ext>
            </a:extLst>
          </p:cNvPr>
          <p:cNvSpPr txBox="1"/>
          <p:nvPr/>
        </p:nvSpPr>
        <p:spPr>
          <a:xfrm>
            <a:off x="1765528" y="4905137"/>
            <a:ext cx="3303789" cy="4053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200">
                <a:solidFill>
                  <a:schemeClr val="dk1"/>
                </a:solidFill>
                <a:latin typeface="Arial" panose="020B0604020202020204" pitchFamily="34" charset="0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Tài sản, doanh thu,chi phí</a:t>
            </a:r>
          </a:p>
        </p:txBody>
      </p:sp>
    </p:spTree>
    <p:extLst>
      <p:ext uri="{BB962C8B-B14F-4D97-AF65-F5344CB8AC3E}">
        <p14:creationId xmlns:p14="http://schemas.microsoft.com/office/powerpoint/2010/main" val="316006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6706884" y="3768677"/>
            <a:ext cx="5409361" cy="266251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idx="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" t="41991" r="229" b="9955"/>
          <a:stretch/>
        </p:blipFill>
        <p:spPr>
          <a:xfrm>
            <a:off x="6462299" y="3885949"/>
            <a:ext cx="5549899" cy="2666999"/>
          </a:xfrm>
        </p:spPr>
      </p:pic>
      <p:sp>
        <p:nvSpPr>
          <p:cNvPr id="10" name="矩形 9"/>
          <p:cNvSpPr/>
          <p:nvPr/>
        </p:nvSpPr>
        <p:spPr>
          <a:xfrm>
            <a:off x="434030" y="1246637"/>
            <a:ext cx="5409361" cy="266251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1" b="12941"/>
          <a:stretch>
            <a:fillRect/>
          </a:stretch>
        </p:blipFill>
        <p:spPr>
          <a:xfrm>
            <a:off x="329350" y="1336285"/>
            <a:ext cx="5397500" cy="2666999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916" y="922591"/>
            <a:ext cx="648092" cy="64809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0" y="4136963"/>
            <a:ext cx="648092" cy="6480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9455" y="4221574"/>
            <a:ext cx="335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err="1">
                <a:solidFill>
                  <a:schemeClr val="bg2">
                    <a:lumMod val="75000"/>
                    <a:lumOff val="25000"/>
                  </a:schemeClr>
                </a:solidFill>
              </a:rPr>
              <a:t>Phương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  <a:lumOff val="25000"/>
                  </a:schemeClr>
                </a:solidFill>
              </a:rPr>
              <a:t>thức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  <a:lumOff val="25000"/>
                  </a:schemeClr>
                </a:solidFill>
              </a:rPr>
              <a:t>phân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  <a:lumOff val="25000"/>
                  </a:schemeClr>
                </a:solidFill>
              </a:rPr>
              <a:t>phối</a:t>
            </a:r>
            <a:endParaRPr lang="en-US" sz="2000" b="1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3396" y="4815230"/>
            <a:ext cx="4220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Cá</a:t>
            </a:r>
            <a:r>
              <a:rPr lang="en-US" sz="2000"/>
              <a:t> </a:t>
            </a:r>
            <a:r>
              <a:rPr lang="en-US" sz="2000" err="1"/>
              <a:t>nhân</a:t>
            </a:r>
            <a:r>
              <a:rPr lang="en-US" sz="2000"/>
              <a:t> </a:t>
            </a:r>
            <a:r>
              <a:rPr lang="en-US" sz="2000" err="1"/>
              <a:t>có</a:t>
            </a:r>
            <a:r>
              <a:rPr lang="en-US" sz="2000"/>
              <a:t> </a:t>
            </a:r>
            <a:r>
              <a:rPr lang="en-US" sz="2000" err="1"/>
              <a:t>nhu</a:t>
            </a:r>
            <a:r>
              <a:rPr lang="en-US" sz="2000"/>
              <a:t> </a:t>
            </a:r>
            <a:r>
              <a:rPr lang="en-US" sz="2000" err="1"/>
              <a:t>cầu</a:t>
            </a:r>
            <a:r>
              <a:rPr lang="en-US" sz="2000"/>
              <a:t> </a:t>
            </a:r>
            <a:r>
              <a:rPr lang="en-US" sz="2000" err="1"/>
              <a:t>chăm</a:t>
            </a:r>
            <a:r>
              <a:rPr lang="en-US" sz="2000"/>
              <a:t> </a:t>
            </a:r>
            <a:r>
              <a:rPr lang="en-US" sz="2000" err="1"/>
              <a:t>sóc</a:t>
            </a:r>
            <a:r>
              <a:rPr lang="en-US" sz="2000"/>
              <a:t> </a:t>
            </a:r>
            <a:r>
              <a:rPr lang="en-US" sz="2000" err="1"/>
              <a:t>thú</a:t>
            </a:r>
            <a:r>
              <a:rPr lang="en-US" sz="2000"/>
              <a:t> </a:t>
            </a:r>
            <a:r>
              <a:rPr lang="en-US" sz="2000" err="1"/>
              <a:t>cưng</a:t>
            </a:r>
            <a:endParaRPr lang="en-US" sz="2000"/>
          </a:p>
        </p:txBody>
      </p:sp>
      <p:sp>
        <p:nvSpPr>
          <p:cNvPr id="24" name="TextBox 23"/>
          <p:cNvSpPr txBox="1"/>
          <p:nvPr/>
        </p:nvSpPr>
        <p:spPr>
          <a:xfrm>
            <a:off x="7559544" y="1046582"/>
            <a:ext cx="3355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err="1">
                <a:solidFill>
                  <a:schemeClr val="bg2">
                    <a:lumMod val="75000"/>
                    <a:lumOff val="25000"/>
                  </a:schemeClr>
                </a:solidFill>
              </a:rPr>
              <a:t>Lý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</a:rPr>
              <a:t> do </a:t>
            </a:r>
            <a:r>
              <a:rPr lang="en-US" sz="2000" b="1" err="1">
                <a:solidFill>
                  <a:schemeClr val="bg2">
                    <a:lumMod val="75000"/>
                    <a:lumOff val="25000"/>
                  </a:schemeClr>
                </a:solidFill>
              </a:rPr>
              <a:t>chọn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  <a:lumOff val="25000"/>
                  </a:schemeClr>
                </a:solidFill>
              </a:rPr>
              <a:t>phương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  <a:lumOff val="25000"/>
                  </a:schemeClr>
                </a:solidFill>
              </a:rPr>
              <a:t>thức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  <a:lumOff val="25000"/>
                  </a:schemeClr>
                </a:solidFill>
              </a:rPr>
              <a:t>này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  <a:lumOff val="25000"/>
                  </a:schemeClr>
                </a:solidFill>
              </a:rPr>
              <a:t>là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21962" y="1878459"/>
            <a:ext cx="42203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Dễ</a:t>
            </a:r>
            <a:r>
              <a:rPr lang="en-US" sz="2000"/>
              <a:t> </a:t>
            </a:r>
            <a:r>
              <a:rPr lang="en-US" sz="2000" err="1"/>
              <a:t>dàng</a:t>
            </a:r>
            <a:r>
              <a:rPr lang="en-US" sz="2000"/>
              <a:t> </a:t>
            </a:r>
            <a:r>
              <a:rPr lang="en-US" sz="2000" err="1"/>
              <a:t>tiếp</a:t>
            </a:r>
            <a:r>
              <a:rPr lang="en-US" sz="2000"/>
              <a:t> </a:t>
            </a:r>
            <a:r>
              <a:rPr lang="en-US" sz="2000" err="1"/>
              <a:t>cận</a:t>
            </a:r>
            <a:r>
              <a:rPr lang="en-US" sz="2000"/>
              <a:t> </a:t>
            </a:r>
            <a:r>
              <a:rPr lang="en-US" sz="2000" err="1"/>
              <a:t>đến</a:t>
            </a:r>
            <a:r>
              <a:rPr lang="en-US" sz="2000"/>
              <a:t> </a:t>
            </a:r>
            <a:r>
              <a:rPr lang="en-US" sz="2000" err="1"/>
              <a:t>các</a:t>
            </a:r>
            <a:r>
              <a:rPr lang="en-US" sz="2000"/>
              <a:t> </a:t>
            </a:r>
            <a:r>
              <a:rPr lang="en-US" sz="2000" err="1"/>
              <a:t>tầng</a:t>
            </a:r>
            <a:r>
              <a:rPr lang="en-US" sz="2000"/>
              <a:t> </a:t>
            </a:r>
            <a:r>
              <a:rPr lang="en-US" sz="2000" err="1"/>
              <a:t>lớp</a:t>
            </a:r>
            <a:r>
              <a:rPr lang="en-US" sz="2000"/>
              <a:t> </a:t>
            </a:r>
            <a:r>
              <a:rPr lang="en-US" sz="2000" err="1"/>
              <a:t>khách</a:t>
            </a:r>
            <a:r>
              <a:rPr lang="en-US" sz="2000"/>
              <a:t> </a:t>
            </a:r>
            <a:r>
              <a:rPr lang="en-US" sz="2000" err="1"/>
              <a:t>hàng</a:t>
            </a:r>
            <a:r>
              <a:rPr lang="en-US" sz="200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Phục</a:t>
            </a:r>
            <a:r>
              <a:rPr lang="en-US" sz="2000"/>
              <a:t> </a:t>
            </a:r>
            <a:r>
              <a:rPr lang="en-US" sz="2000" err="1"/>
              <a:t>vụ</a:t>
            </a:r>
            <a:r>
              <a:rPr lang="en-US" sz="2000"/>
              <a:t> </a:t>
            </a:r>
            <a:r>
              <a:rPr lang="en-US" sz="2000" err="1"/>
              <a:t>chu</a:t>
            </a:r>
            <a:r>
              <a:rPr lang="en-US" sz="2000"/>
              <a:t> </a:t>
            </a:r>
            <a:r>
              <a:rPr lang="en-US" sz="2000" err="1"/>
              <a:t>đáo</a:t>
            </a:r>
            <a:endParaRPr 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0" grpId="0" animBg="1"/>
      <p:bldP spid="4" grpId="0"/>
      <p:bldP spid="6" grpId="0"/>
      <p:bldP spid="24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8CDFF46-62E6-4344-AA36-AE801A03D0CB}"/>
              </a:ext>
            </a:extLst>
          </p:cNvPr>
          <p:cNvSpPr txBox="1"/>
          <p:nvPr/>
        </p:nvSpPr>
        <p:spPr>
          <a:xfrm>
            <a:off x="1481455" y="2624455"/>
            <a:ext cx="130683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2000" b="1">
                <a:solidFill>
                  <a:schemeClr val="bg1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  <a:cs typeface="锐字逼格青春体简2.0" panose="02010604000000000000" charset="-122"/>
              </a:rPr>
              <a:t>输入标题</a:t>
            </a:r>
          </a:p>
        </p:txBody>
      </p:sp>
      <p:cxnSp>
        <p:nvCxnSpPr>
          <p:cNvPr id="14" name="肘形连接符 12">
            <a:extLst>
              <a:ext uri="{FF2B5EF4-FFF2-40B4-BE49-F238E27FC236}">
                <a16:creationId xmlns:a16="http://schemas.microsoft.com/office/drawing/2014/main" id="{0053AB69-A474-4731-B90B-6EC7467DCD92}"/>
              </a:ext>
            </a:extLst>
          </p:cNvPr>
          <p:cNvCxnSpPr/>
          <p:nvPr/>
        </p:nvCxnSpPr>
        <p:spPr>
          <a:xfrm rot="5400000" flipV="1">
            <a:off x="4411345" y="2926080"/>
            <a:ext cx="3308985" cy="1811655"/>
          </a:xfrm>
          <a:prstGeom prst="bentConnector3">
            <a:avLst>
              <a:gd name="adj1" fmla="val 50010"/>
            </a:avLst>
          </a:prstGeom>
          <a:ln w="19050">
            <a:solidFill>
              <a:schemeClr val="accent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E477CD9C-BAB1-4414-A24B-3FB8CB2A7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5710926" y="1486831"/>
            <a:ext cx="1527915" cy="217162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265221C-DA52-410C-906E-F3BD315D37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1" t="-238" r="68613" b="63844"/>
          <a:stretch/>
        </p:blipFill>
        <p:spPr>
          <a:xfrm>
            <a:off x="4730274" y="4081544"/>
            <a:ext cx="1527915" cy="140485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97687" y="696205"/>
            <a:ext cx="4760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err="1"/>
              <a:t> </a:t>
            </a:r>
            <a:r>
              <a:rPr lang="en-US" sz="2400" err="1"/>
              <a:t>Xúc</a:t>
            </a:r>
            <a:r>
              <a:rPr lang="en-US" sz="2400"/>
              <a:t> </a:t>
            </a:r>
            <a:r>
              <a:rPr lang="en-US" sz="2400" err="1"/>
              <a:t>tiến</a:t>
            </a:r>
            <a:r>
              <a:rPr lang="en-US" sz="2400"/>
              <a:t> </a:t>
            </a:r>
            <a:r>
              <a:rPr lang="en-US" sz="2400" err="1"/>
              <a:t>và</a:t>
            </a:r>
            <a:r>
              <a:rPr lang="en-US" sz="2400"/>
              <a:t> </a:t>
            </a:r>
            <a:r>
              <a:rPr lang="en-US" sz="2400" err="1"/>
              <a:t>quảng</a:t>
            </a:r>
            <a:r>
              <a:rPr lang="en-US" sz="2400"/>
              <a:t> </a:t>
            </a:r>
            <a:r>
              <a:rPr lang="en-US" sz="2400" err="1"/>
              <a:t>cáo</a:t>
            </a:r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711" y="941158"/>
            <a:ext cx="1355358" cy="1316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60" y="3423345"/>
            <a:ext cx="3224982" cy="171999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22073" y="2270512"/>
            <a:ext cx="3842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Facebook  </a:t>
            </a:r>
          </a:p>
          <a:p>
            <a:pPr algn="ctr"/>
            <a:r>
              <a:rPr lang="en-US" sz="2000" err="1"/>
              <a:t>Tạo</a:t>
            </a:r>
            <a:r>
              <a:rPr lang="en-US" sz="2000"/>
              <a:t> </a:t>
            </a:r>
            <a:r>
              <a:rPr lang="en-US" sz="2000" err="1"/>
              <a:t>fanpage</a:t>
            </a:r>
            <a:r>
              <a:rPr lang="en-US" sz="2000"/>
              <a:t> </a:t>
            </a:r>
            <a:r>
              <a:rPr lang="en-US" sz="2000" err="1"/>
              <a:t>chạy</a:t>
            </a:r>
            <a:r>
              <a:rPr lang="en-US" sz="2000"/>
              <a:t> </a:t>
            </a:r>
            <a:r>
              <a:rPr lang="en-US" sz="2000" err="1"/>
              <a:t>quảng</a:t>
            </a:r>
            <a:r>
              <a:rPr lang="en-US" sz="2000"/>
              <a:t> </a:t>
            </a:r>
            <a:r>
              <a:rPr lang="en-US" sz="2000" err="1"/>
              <a:t>cáo</a:t>
            </a:r>
            <a:endParaRPr lang="en-US" sz="2000"/>
          </a:p>
        </p:txBody>
      </p:sp>
      <p:sp>
        <p:nvSpPr>
          <p:cNvPr id="20" name="TextBox 19"/>
          <p:cNvSpPr txBox="1"/>
          <p:nvPr/>
        </p:nvSpPr>
        <p:spPr>
          <a:xfrm>
            <a:off x="8145763" y="3023235"/>
            <a:ext cx="2395252" cy="400110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15.000.000đ/</a:t>
            </a:r>
            <a:r>
              <a:rPr lang="en-US" sz="2000" err="1"/>
              <a:t>tháng</a:t>
            </a:r>
            <a:endParaRPr lang="en-US" sz="2000"/>
          </a:p>
        </p:txBody>
      </p:sp>
      <p:sp>
        <p:nvSpPr>
          <p:cNvPr id="21" name="TextBox 20"/>
          <p:cNvSpPr txBox="1"/>
          <p:nvPr/>
        </p:nvSpPr>
        <p:spPr>
          <a:xfrm>
            <a:off x="979135" y="5142753"/>
            <a:ext cx="3842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Website 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91350" y="5542863"/>
            <a:ext cx="1818202" cy="400110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90.000đ/</a:t>
            </a:r>
            <a:r>
              <a:rPr lang="en-US" sz="2000" err="1"/>
              <a:t>tháng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489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592429" y="3735974"/>
            <a:ext cx="2741080" cy="10772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0">
                <a:solidFill>
                  <a:srgbClr val="FF000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4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75" y="3310172"/>
            <a:ext cx="2622785" cy="393110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11" y="5091636"/>
            <a:ext cx="1532895" cy="13907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0029" y="4799248"/>
            <a:ext cx="4487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err="1"/>
              <a:t>Tổ</a:t>
            </a:r>
            <a:r>
              <a:rPr lang="en-US" sz="3200" b="1"/>
              <a:t> </a:t>
            </a:r>
            <a:r>
              <a:rPr lang="en-US" sz="3200" b="1" err="1"/>
              <a:t>chức</a:t>
            </a:r>
            <a:r>
              <a:rPr lang="en-US" sz="3200" b="1"/>
              <a:t> </a:t>
            </a:r>
            <a:r>
              <a:rPr lang="en-US" sz="3200" b="1" err="1"/>
              <a:t>kinh</a:t>
            </a:r>
            <a:r>
              <a:rPr lang="en-US" sz="3200" b="1"/>
              <a:t> </a:t>
            </a:r>
            <a:r>
              <a:rPr lang="en-US" sz="3200" b="1" err="1"/>
              <a:t>doanh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4275414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8" b="10878"/>
          <a:stretch>
            <a:fillRect/>
          </a:stretch>
        </p:blipFill>
        <p:spPr>
          <a:xfrm>
            <a:off x="6705600" y="768350"/>
            <a:ext cx="4533900" cy="53213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2032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159433" y="1036231"/>
            <a:ext cx="6386733" cy="478553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286" y="1505246"/>
            <a:ext cx="61194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err="1"/>
              <a:t>Hình</a:t>
            </a:r>
            <a:r>
              <a:rPr lang="en-US" sz="2000" b="1"/>
              <a:t> </a:t>
            </a:r>
            <a:r>
              <a:rPr lang="en-US" sz="2000" b="1" err="1"/>
              <a:t>thức</a:t>
            </a:r>
            <a:r>
              <a:rPr lang="en-US" sz="2000" b="1"/>
              <a:t>: </a:t>
            </a:r>
            <a:r>
              <a:rPr lang="en-US" sz="2000" err="1"/>
              <a:t>Công</a:t>
            </a:r>
            <a:r>
              <a:rPr lang="en-US" sz="2000"/>
              <a:t> ty </a:t>
            </a:r>
            <a:r>
              <a:rPr lang="en-US" sz="2000" err="1"/>
              <a:t>trách</a:t>
            </a:r>
            <a:r>
              <a:rPr lang="en-US" sz="2000"/>
              <a:t> </a:t>
            </a:r>
            <a:r>
              <a:rPr lang="en-US" sz="2000" err="1"/>
              <a:t>nhiệm</a:t>
            </a:r>
            <a:r>
              <a:rPr lang="en-US" sz="2000"/>
              <a:t> </a:t>
            </a:r>
            <a:r>
              <a:rPr lang="en-US" sz="2000" err="1"/>
              <a:t>hữu</a:t>
            </a:r>
            <a:r>
              <a:rPr lang="en-US" sz="2000"/>
              <a:t> </a:t>
            </a:r>
            <a:r>
              <a:rPr lang="en-US" sz="2000" err="1"/>
              <a:t>hạn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err="1"/>
              <a:t>Dự</a:t>
            </a:r>
            <a:r>
              <a:rPr lang="en-US" sz="2000" b="1"/>
              <a:t> </a:t>
            </a:r>
            <a:r>
              <a:rPr lang="en-US" sz="2000" b="1" err="1"/>
              <a:t>kiến</a:t>
            </a:r>
            <a:r>
              <a:rPr lang="en-US" sz="2000" b="1"/>
              <a:t> </a:t>
            </a:r>
            <a:r>
              <a:rPr lang="en-US" sz="2000" b="1" err="1"/>
              <a:t>tên</a:t>
            </a:r>
            <a:r>
              <a:rPr lang="en-US" sz="2000" b="1"/>
              <a:t> </a:t>
            </a:r>
            <a:r>
              <a:rPr lang="en-US" sz="2000" b="1" err="1"/>
              <a:t>doanh</a:t>
            </a:r>
            <a:r>
              <a:rPr lang="en-US" sz="2000" b="1"/>
              <a:t> </a:t>
            </a:r>
            <a:r>
              <a:rPr lang="en-US" sz="2000" b="1" err="1"/>
              <a:t>nghiệp</a:t>
            </a:r>
            <a:r>
              <a:rPr lang="en-US" sz="2000" err="1"/>
              <a:t>:Công</a:t>
            </a:r>
            <a:r>
              <a:rPr lang="en-US" sz="2000"/>
              <a:t> ty TNHH </a:t>
            </a:r>
            <a:r>
              <a:rPr lang="en-US" sz="2000" err="1"/>
              <a:t>Chăm</a:t>
            </a:r>
            <a:r>
              <a:rPr lang="en-US" sz="2000"/>
              <a:t> </a:t>
            </a:r>
            <a:r>
              <a:rPr lang="en-US" sz="2000" err="1"/>
              <a:t>sóc</a:t>
            </a:r>
            <a:r>
              <a:rPr lang="en-US" sz="2000"/>
              <a:t> </a:t>
            </a:r>
            <a:r>
              <a:rPr lang="en-US" sz="2000" err="1"/>
              <a:t>thú</a:t>
            </a:r>
            <a:r>
              <a:rPr lang="en-US" sz="2000"/>
              <a:t> </a:t>
            </a:r>
            <a:r>
              <a:rPr lang="en-US" sz="2000" err="1"/>
              <a:t>cưng</a:t>
            </a:r>
            <a:r>
              <a:rPr lang="en-US" sz="2000"/>
              <a:t> </a:t>
            </a:r>
            <a:r>
              <a:rPr lang="en-US" sz="2000" err="1"/>
              <a:t>Petman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err="1"/>
              <a:t>Đăng</a:t>
            </a:r>
            <a:r>
              <a:rPr lang="en-US" sz="2000" b="1"/>
              <a:t> </a:t>
            </a:r>
            <a:r>
              <a:rPr lang="en-US" sz="2000" b="1" err="1"/>
              <a:t>kí</a:t>
            </a:r>
            <a:r>
              <a:rPr lang="en-US" sz="2000" b="1"/>
              <a:t> </a:t>
            </a:r>
            <a:r>
              <a:rPr lang="en-US" sz="2000" b="1" err="1"/>
              <a:t>kinh</a:t>
            </a:r>
            <a:r>
              <a:rPr lang="en-US" sz="2000" b="1"/>
              <a:t> </a:t>
            </a:r>
            <a:r>
              <a:rPr lang="en-US" sz="2000" b="1" err="1"/>
              <a:t>doanh</a:t>
            </a:r>
            <a:endParaRPr lang="en-US" sz="2000" b="1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899336"/>
              </p:ext>
            </p:extLst>
          </p:nvPr>
        </p:nvGraphicFramePr>
        <p:xfrm>
          <a:off x="267286" y="3029818"/>
          <a:ext cx="6119446" cy="1553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9723">
                  <a:extLst>
                    <a:ext uri="{9D8B030D-6E8A-4147-A177-3AD203B41FA5}">
                      <a16:colId xmlns:a16="http://schemas.microsoft.com/office/drawing/2014/main" val="1591792357"/>
                    </a:ext>
                  </a:extLst>
                </a:gridCol>
                <a:gridCol w="3059723">
                  <a:extLst>
                    <a:ext uri="{9D8B030D-6E8A-4147-A177-3AD203B41FA5}">
                      <a16:colId xmlns:a16="http://schemas.microsoft.com/office/drawing/2014/main" val="2556310855"/>
                    </a:ext>
                  </a:extLst>
                </a:gridCol>
              </a:tblGrid>
              <a:tr h="424582">
                <a:tc>
                  <a:txBody>
                    <a:bodyPr/>
                    <a:lstStyle/>
                    <a:p>
                      <a:pPr algn="ctr"/>
                      <a:r>
                        <a:rPr lang="en-US" sz="20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Loạ</a:t>
                      </a:r>
                      <a:r>
                        <a:rPr lang="en-US" sz="2000" baseline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</a:t>
                      </a:r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 </a:t>
                      </a:r>
                      <a:r>
                        <a:rPr lang="en-US" sz="20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ước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76424"/>
                  </a:ext>
                </a:extLst>
              </a:tr>
              <a:tr h="376173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</a:t>
                      </a:r>
                      <a:r>
                        <a:rPr lang="en-US" sz="160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đăng</a:t>
                      </a:r>
                      <a:r>
                        <a:rPr lang="en-US" sz="160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kí</a:t>
                      </a:r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100.000đ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05362"/>
                  </a:ext>
                </a:extLst>
              </a:tr>
              <a:tr h="376173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 </a:t>
                      </a:r>
                      <a:r>
                        <a:rPr lang="en-US" sz="16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</a:t>
                      </a:r>
                      <a:r>
                        <a:rPr lang="en-US" sz="160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60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2.500.000đ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72529"/>
                  </a:ext>
                </a:extLst>
              </a:tr>
              <a:tr h="376173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2.600.000đ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83225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4840" y="303486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Sơ</a:t>
            </a:r>
            <a:r>
              <a:rPr lang="en-US" sz="2400"/>
              <a:t> </a:t>
            </a:r>
            <a:r>
              <a:rPr lang="en-US" sz="2400" err="1"/>
              <a:t>đồ</a:t>
            </a:r>
            <a:r>
              <a:rPr lang="en-US" sz="2400"/>
              <a:t> </a:t>
            </a:r>
            <a:r>
              <a:rPr lang="en-US" sz="2400" err="1"/>
              <a:t>doanh</a:t>
            </a:r>
            <a:r>
              <a:rPr lang="en-US" sz="2400"/>
              <a:t> </a:t>
            </a:r>
            <a:r>
              <a:rPr lang="en-US" sz="2400" err="1"/>
              <a:t>nghiệp</a:t>
            </a:r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0D7D5-B0DF-144D-B2CF-74D6F5657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38" y="1426029"/>
            <a:ext cx="11209753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44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B3B6377-E0DE-48EE-B8A2-E74795015C5A}"/>
              </a:ext>
            </a:extLst>
          </p:cNvPr>
          <p:cNvSpPr/>
          <p:nvPr/>
        </p:nvSpPr>
        <p:spPr>
          <a:xfrm>
            <a:off x="2001933" y="2715504"/>
            <a:ext cx="2862580" cy="2862580"/>
          </a:xfrm>
          <a:prstGeom prst="ellipse">
            <a:avLst/>
          </a:prstGeom>
          <a:solidFill>
            <a:srgbClr val="29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025" y="3432786"/>
            <a:ext cx="1525680" cy="1525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F1F9DE-83AE-4F22-9F3A-EA37EF7622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589883" y="1673745"/>
            <a:ext cx="2291772" cy="325728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992836" y="777193"/>
            <a:ext cx="1167618" cy="942493"/>
            <a:chOff x="5950634" y="1041052"/>
            <a:chExt cx="1167618" cy="942493"/>
          </a:xfrm>
        </p:grpSpPr>
        <p:sp>
          <p:nvSpPr>
            <p:cNvPr id="3" name="Oval 2"/>
            <p:cNvSpPr/>
            <p:nvPr/>
          </p:nvSpPr>
          <p:spPr>
            <a:xfrm>
              <a:off x="5950634" y="1041052"/>
              <a:ext cx="998806" cy="942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5FFC734-D597-4C14-B42E-DA4FBA11AD32}"/>
                </a:ext>
              </a:extLst>
            </p:cNvPr>
            <p:cNvSpPr txBox="1"/>
            <p:nvPr/>
          </p:nvSpPr>
          <p:spPr>
            <a:xfrm>
              <a:off x="6069161" y="1104056"/>
              <a:ext cx="10490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01</a:t>
              </a:r>
              <a:endParaRPr lang="zh-CN" altLang="en-US" sz="4400" b="1"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41297" y="330039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Nhân</a:t>
            </a:r>
            <a:r>
              <a:rPr lang="en-US" sz="2400"/>
              <a:t> </a:t>
            </a:r>
            <a:r>
              <a:rPr lang="en-US" sz="2400" err="1"/>
              <a:t>sự</a:t>
            </a:r>
            <a:r>
              <a:rPr lang="en-US" sz="2400"/>
              <a:t> </a:t>
            </a:r>
            <a:r>
              <a:rPr lang="en-US" sz="2400" err="1"/>
              <a:t>doanh</a:t>
            </a:r>
            <a:r>
              <a:rPr lang="en-US" sz="2400"/>
              <a:t> </a:t>
            </a:r>
            <a:r>
              <a:rPr lang="en-US" sz="2400" err="1"/>
              <a:t>nghiệp</a:t>
            </a:r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6991642" y="1031718"/>
            <a:ext cx="323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GIÁM ĐỐC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2836" y="2252395"/>
            <a:ext cx="51487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err="1"/>
              <a:t>Số</a:t>
            </a:r>
            <a:r>
              <a:rPr lang="en-US" sz="2000" b="1"/>
              <a:t> </a:t>
            </a:r>
            <a:r>
              <a:rPr lang="en-US" sz="2000" b="1" err="1"/>
              <a:t>lượng</a:t>
            </a:r>
            <a:r>
              <a:rPr lang="en-US" sz="2000" b="1"/>
              <a:t>: </a:t>
            </a:r>
            <a:r>
              <a:rPr lang="en-US" sz="2000"/>
              <a:t>1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err="1"/>
              <a:t>Yêu</a:t>
            </a:r>
            <a:r>
              <a:rPr lang="en-US" sz="2000" b="1"/>
              <a:t> </a:t>
            </a:r>
            <a:r>
              <a:rPr lang="en-US" sz="2000" b="1" err="1"/>
              <a:t>cầu</a:t>
            </a:r>
            <a:r>
              <a:rPr lang="en-US" sz="2000" b="1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Chịu</a:t>
            </a:r>
            <a:r>
              <a:rPr lang="en-US" sz="2000"/>
              <a:t> </a:t>
            </a:r>
            <a:r>
              <a:rPr lang="en-US" sz="2000" err="1"/>
              <a:t>toàn</a:t>
            </a:r>
            <a:r>
              <a:rPr lang="en-US" sz="2000"/>
              <a:t> </a:t>
            </a:r>
            <a:r>
              <a:rPr lang="en-US" sz="2000" err="1"/>
              <a:t>bộ</a:t>
            </a:r>
            <a:r>
              <a:rPr lang="en-US" sz="2000"/>
              <a:t> </a:t>
            </a:r>
            <a:r>
              <a:rPr lang="en-US" sz="2000" err="1"/>
              <a:t>trách</a:t>
            </a:r>
            <a:r>
              <a:rPr lang="en-US" sz="2000"/>
              <a:t> </a:t>
            </a:r>
            <a:r>
              <a:rPr lang="en-US" sz="2000" err="1"/>
              <a:t>nhiệm</a:t>
            </a:r>
            <a:r>
              <a:rPr lang="en-US" sz="2000"/>
              <a:t> </a:t>
            </a:r>
            <a:r>
              <a:rPr lang="en-US" sz="2000" err="1"/>
              <a:t>về</a:t>
            </a:r>
            <a:r>
              <a:rPr lang="en-US" sz="2000"/>
              <a:t> </a:t>
            </a:r>
            <a:r>
              <a:rPr lang="en-US" sz="2000" err="1"/>
              <a:t>hoạt</a:t>
            </a:r>
            <a:r>
              <a:rPr lang="en-US" sz="2000"/>
              <a:t> </a:t>
            </a:r>
            <a:r>
              <a:rPr lang="en-US" sz="2000" err="1"/>
              <a:t>động</a:t>
            </a:r>
            <a:r>
              <a:rPr lang="en-US" sz="2000"/>
              <a:t> </a:t>
            </a:r>
            <a:r>
              <a:rPr lang="en-US" sz="2000" err="1"/>
              <a:t>của</a:t>
            </a:r>
            <a:r>
              <a:rPr lang="en-US" sz="2000"/>
              <a:t> </a:t>
            </a:r>
            <a:r>
              <a:rPr lang="en-US" sz="2000" err="1"/>
              <a:t>doanh</a:t>
            </a:r>
            <a:r>
              <a:rPr lang="en-US" sz="2000"/>
              <a:t> </a:t>
            </a:r>
            <a:r>
              <a:rPr lang="en-US" sz="2000" err="1"/>
              <a:t>nghiệp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Quyết</a:t>
            </a:r>
            <a:r>
              <a:rPr lang="en-US" sz="2000"/>
              <a:t> </a:t>
            </a:r>
            <a:r>
              <a:rPr lang="en-US" sz="2000" err="1"/>
              <a:t>định</a:t>
            </a:r>
            <a:r>
              <a:rPr lang="en-US" sz="2000"/>
              <a:t> </a:t>
            </a:r>
            <a:r>
              <a:rPr lang="en-US" sz="2000" err="1"/>
              <a:t>mọi</a:t>
            </a:r>
            <a:r>
              <a:rPr lang="en-US" sz="2000"/>
              <a:t> </a:t>
            </a:r>
            <a:r>
              <a:rPr lang="en-US" sz="2000" err="1"/>
              <a:t>thu</a:t>
            </a:r>
            <a:r>
              <a:rPr lang="en-US" sz="2000"/>
              <a:t> chi </a:t>
            </a:r>
            <a:r>
              <a:rPr lang="en-US" sz="2000" err="1"/>
              <a:t>của</a:t>
            </a:r>
            <a:r>
              <a:rPr lang="en-US" sz="2000"/>
              <a:t> </a:t>
            </a:r>
            <a:r>
              <a:rPr lang="en-US" sz="2000" err="1"/>
              <a:t>doanh</a:t>
            </a:r>
            <a:r>
              <a:rPr lang="en-US" sz="2000"/>
              <a:t> </a:t>
            </a:r>
            <a:r>
              <a:rPr lang="en-US" sz="2000" err="1"/>
              <a:t>nghiệp</a:t>
            </a:r>
            <a:r>
              <a:rPr lang="en-US" sz="20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Đưa</a:t>
            </a:r>
            <a:r>
              <a:rPr lang="en-US" sz="2000"/>
              <a:t> </a:t>
            </a:r>
            <a:r>
              <a:rPr lang="en-US" sz="2000" err="1"/>
              <a:t>ra</a:t>
            </a:r>
            <a:r>
              <a:rPr lang="en-US" sz="2000"/>
              <a:t> </a:t>
            </a:r>
            <a:r>
              <a:rPr lang="en-US" sz="2000" err="1"/>
              <a:t>các</a:t>
            </a:r>
            <a:r>
              <a:rPr lang="en-US" sz="2000"/>
              <a:t> </a:t>
            </a:r>
            <a:r>
              <a:rPr lang="en-US" sz="2000" err="1"/>
              <a:t>giải</a:t>
            </a:r>
            <a:r>
              <a:rPr lang="en-US" sz="2000"/>
              <a:t> </a:t>
            </a:r>
            <a:r>
              <a:rPr lang="en-US" sz="2000" err="1"/>
              <a:t>pháp</a:t>
            </a:r>
            <a:r>
              <a:rPr lang="en-US" sz="2000"/>
              <a:t> </a:t>
            </a:r>
            <a:r>
              <a:rPr lang="en-US" sz="2000" err="1"/>
              <a:t>nâng</a:t>
            </a:r>
            <a:r>
              <a:rPr lang="en-US" sz="2000"/>
              <a:t> </a:t>
            </a:r>
            <a:r>
              <a:rPr lang="en-US" sz="2000" err="1"/>
              <a:t>cao</a:t>
            </a:r>
            <a:r>
              <a:rPr lang="en-US" sz="2000"/>
              <a:t> </a:t>
            </a:r>
            <a:r>
              <a:rPr lang="en-US" sz="2000" err="1"/>
              <a:t>lợi</a:t>
            </a:r>
            <a:r>
              <a:rPr lang="en-US" sz="2000"/>
              <a:t> </a:t>
            </a:r>
            <a:r>
              <a:rPr lang="en-US" sz="2000" err="1"/>
              <a:t>nhuận</a:t>
            </a:r>
            <a:r>
              <a:rPr lang="en-US" sz="20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Giao</a:t>
            </a:r>
            <a:r>
              <a:rPr lang="en-US" sz="2000"/>
              <a:t> </a:t>
            </a:r>
            <a:r>
              <a:rPr lang="en-US" sz="2000" err="1"/>
              <a:t>tiếp</a:t>
            </a:r>
            <a:r>
              <a:rPr lang="en-US" sz="2000"/>
              <a:t> </a:t>
            </a:r>
            <a:r>
              <a:rPr lang="en-US" sz="2000" err="1"/>
              <a:t>với</a:t>
            </a:r>
            <a:r>
              <a:rPr lang="en-US" sz="2000"/>
              <a:t> </a:t>
            </a:r>
            <a:r>
              <a:rPr lang="en-US" sz="2000" err="1"/>
              <a:t>đối</a:t>
            </a:r>
            <a:r>
              <a:rPr lang="en-US" sz="2000"/>
              <a:t> </a:t>
            </a:r>
            <a:r>
              <a:rPr lang="en-US" sz="2000" err="1"/>
              <a:t>tác</a:t>
            </a:r>
            <a:r>
              <a:rPr lang="en-US" sz="200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/>
              <a:t>Lương: </a:t>
            </a:r>
            <a:r>
              <a:rPr lang="en-US" sz="2000"/>
              <a:t>8.000.000đ/</a:t>
            </a:r>
            <a:r>
              <a:rPr lang="en-US" sz="2000" err="1"/>
              <a:t>tháng</a:t>
            </a:r>
            <a:endParaRPr lang="en-US" sz="2000"/>
          </a:p>
        </p:txBody>
      </p:sp>
      <p:sp>
        <p:nvSpPr>
          <p:cNvPr id="15" name="矩形 11"/>
          <p:cNvSpPr/>
          <p:nvPr/>
        </p:nvSpPr>
        <p:spPr>
          <a:xfrm>
            <a:off x="5824026" y="1873497"/>
            <a:ext cx="5556738" cy="370458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62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B3B6377-E0DE-48EE-B8A2-E74795015C5A}"/>
              </a:ext>
            </a:extLst>
          </p:cNvPr>
          <p:cNvSpPr/>
          <p:nvPr/>
        </p:nvSpPr>
        <p:spPr>
          <a:xfrm>
            <a:off x="2001933" y="2715504"/>
            <a:ext cx="2862580" cy="2862580"/>
          </a:xfrm>
          <a:prstGeom prst="ellipse">
            <a:avLst/>
          </a:prstGeom>
          <a:solidFill>
            <a:srgbClr val="29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025" y="3383954"/>
            <a:ext cx="1525680" cy="1525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F1F9DE-83AE-4F22-9F3A-EA37EF7622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589883" y="1673745"/>
            <a:ext cx="2291772" cy="325728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992836" y="777193"/>
            <a:ext cx="1167618" cy="942493"/>
            <a:chOff x="5950634" y="1041052"/>
            <a:chExt cx="1167618" cy="942493"/>
          </a:xfrm>
        </p:grpSpPr>
        <p:sp>
          <p:nvSpPr>
            <p:cNvPr id="3" name="Oval 2"/>
            <p:cNvSpPr/>
            <p:nvPr/>
          </p:nvSpPr>
          <p:spPr>
            <a:xfrm>
              <a:off x="5950634" y="1041052"/>
              <a:ext cx="998806" cy="942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5FFC734-D597-4C14-B42E-DA4FBA11AD32}"/>
                </a:ext>
              </a:extLst>
            </p:cNvPr>
            <p:cNvSpPr txBox="1"/>
            <p:nvPr/>
          </p:nvSpPr>
          <p:spPr>
            <a:xfrm>
              <a:off x="6069161" y="1104056"/>
              <a:ext cx="10490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02</a:t>
              </a:r>
              <a:endParaRPr lang="zh-CN" altLang="en-US" sz="4400" b="1"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91642" y="1031718"/>
            <a:ext cx="323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MARKETING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2836" y="2252395"/>
            <a:ext cx="51487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err="1"/>
              <a:t>Số</a:t>
            </a:r>
            <a:r>
              <a:rPr lang="en-US" sz="2000" b="1"/>
              <a:t> </a:t>
            </a:r>
            <a:r>
              <a:rPr lang="en-US" sz="2000" b="1" err="1"/>
              <a:t>lượng</a:t>
            </a:r>
            <a:r>
              <a:rPr lang="en-US" sz="2000" b="1"/>
              <a:t>: </a:t>
            </a:r>
            <a:r>
              <a:rPr lang="en-US" sz="2000"/>
              <a:t>1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err="1"/>
              <a:t>Yêu</a:t>
            </a:r>
            <a:r>
              <a:rPr lang="en-US" sz="2000" b="1"/>
              <a:t> </a:t>
            </a:r>
            <a:r>
              <a:rPr lang="en-US" sz="2000" b="1" err="1"/>
              <a:t>cầu</a:t>
            </a:r>
            <a:r>
              <a:rPr lang="en-US" sz="2000" b="1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Nghiên</a:t>
            </a:r>
            <a:r>
              <a:rPr lang="en-US" sz="2000"/>
              <a:t> </a:t>
            </a:r>
            <a:r>
              <a:rPr lang="en-US" sz="2000" err="1"/>
              <a:t>cứu</a:t>
            </a:r>
            <a:r>
              <a:rPr lang="en-US" sz="2000"/>
              <a:t> </a:t>
            </a:r>
            <a:r>
              <a:rPr lang="en-US" sz="2000" err="1"/>
              <a:t>thị</a:t>
            </a:r>
            <a:r>
              <a:rPr lang="en-US" sz="2000"/>
              <a:t> </a:t>
            </a:r>
            <a:r>
              <a:rPr lang="en-US" sz="2000" err="1"/>
              <a:t>trường</a:t>
            </a:r>
            <a:r>
              <a:rPr lang="en-US" sz="20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Phân</a:t>
            </a:r>
            <a:r>
              <a:rPr lang="en-US" sz="2000"/>
              <a:t> </a:t>
            </a:r>
            <a:r>
              <a:rPr lang="en-US" sz="2000" err="1"/>
              <a:t>khúc</a:t>
            </a:r>
            <a:r>
              <a:rPr lang="en-US" sz="2000"/>
              <a:t> </a:t>
            </a:r>
            <a:r>
              <a:rPr lang="en-US" sz="2000" err="1"/>
              <a:t>thị</a:t>
            </a:r>
            <a:r>
              <a:rPr lang="en-US" sz="2000"/>
              <a:t> </a:t>
            </a:r>
            <a:r>
              <a:rPr lang="en-US" sz="2000" err="1"/>
              <a:t>trường</a:t>
            </a:r>
            <a:r>
              <a:rPr lang="en-US" sz="20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Định</a:t>
            </a:r>
            <a:r>
              <a:rPr lang="en-US" sz="2000"/>
              <a:t> </a:t>
            </a:r>
            <a:r>
              <a:rPr lang="en-US" sz="2000" err="1"/>
              <a:t>vị</a:t>
            </a:r>
            <a:r>
              <a:rPr lang="en-US" sz="2000"/>
              <a:t> </a:t>
            </a:r>
            <a:r>
              <a:rPr lang="en-US" sz="2000" err="1"/>
              <a:t>thương</a:t>
            </a:r>
            <a:r>
              <a:rPr lang="en-US" sz="2000"/>
              <a:t> </a:t>
            </a:r>
            <a:r>
              <a:rPr lang="en-US" sz="2000" err="1"/>
              <a:t>hiệu</a:t>
            </a:r>
            <a:r>
              <a:rPr lang="en-US" sz="20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Phân</a:t>
            </a:r>
            <a:r>
              <a:rPr lang="en-US" sz="2000"/>
              <a:t> </a:t>
            </a:r>
            <a:r>
              <a:rPr lang="en-US" sz="2000" err="1"/>
              <a:t>tích</a:t>
            </a:r>
            <a:r>
              <a:rPr lang="en-US" sz="2000"/>
              <a:t> </a:t>
            </a:r>
            <a:r>
              <a:rPr lang="en-US" sz="2000" err="1"/>
              <a:t>độ</a:t>
            </a:r>
            <a:r>
              <a:rPr lang="en-US" sz="2000"/>
              <a:t> </a:t>
            </a:r>
            <a:r>
              <a:rPr lang="en-US" sz="2000" err="1"/>
              <a:t>cạnh</a:t>
            </a:r>
            <a:r>
              <a:rPr lang="en-US" sz="2000"/>
              <a:t> </a:t>
            </a:r>
            <a:r>
              <a:rPr lang="en-US" sz="2000" err="1"/>
              <a:t>tranh</a:t>
            </a:r>
            <a:r>
              <a:rPr lang="en-US" sz="20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Lên</a:t>
            </a:r>
            <a:r>
              <a:rPr lang="en-US" sz="2000"/>
              <a:t> </a:t>
            </a:r>
            <a:r>
              <a:rPr lang="en-US" sz="2000" err="1"/>
              <a:t>chiến</a:t>
            </a:r>
            <a:r>
              <a:rPr lang="en-US" sz="2000"/>
              <a:t> </a:t>
            </a:r>
            <a:r>
              <a:rPr lang="en-US" sz="2000" err="1"/>
              <a:t>lược</a:t>
            </a:r>
            <a:r>
              <a:rPr lang="en-US" sz="2000"/>
              <a:t> </a:t>
            </a:r>
            <a:r>
              <a:rPr lang="en-US" sz="2000" err="1"/>
              <a:t>tiếp</a:t>
            </a:r>
            <a:r>
              <a:rPr lang="en-US" sz="2000"/>
              <a:t> </a:t>
            </a:r>
            <a:r>
              <a:rPr lang="en-US" sz="2000" err="1"/>
              <a:t>thị</a:t>
            </a:r>
            <a:r>
              <a:rPr lang="en-US" sz="2000"/>
              <a:t> &amp; </a:t>
            </a:r>
            <a:r>
              <a:rPr lang="en-US" sz="2000" err="1"/>
              <a:t>các</a:t>
            </a:r>
            <a:r>
              <a:rPr lang="en-US" sz="2000"/>
              <a:t> </a:t>
            </a:r>
            <a:r>
              <a:rPr lang="en-US" sz="2000" err="1"/>
              <a:t>chính</a:t>
            </a:r>
            <a:r>
              <a:rPr lang="en-US" sz="2000"/>
              <a:t> </a:t>
            </a:r>
            <a:r>
              <a:rPr lang="en-US" sz="2000" err="1"/>
              <a:t>sách</a:t>
            </a:r>
            <a:r>
              <a:rPr lang="en-US" sz="2000"/>
              <a:t> </a:t>
            </a:r>
            <a:r>
              <a:rPr lang="en-US" sz="2000" err="1"/>
              <a:t>ưu</a:t>
            </a:r>
            <a:r>
              <a:rPr lang="en-US" sz="2000"/>
              <a:t> </a:t>
            </a:r>
            <a:r>
              <a:rPr lang="en-US" sz="2000" err="1"/>
              <a:t>đãi</a:t>
            </a:r>
            <a:r>
              <a:rPr lang="en-US" sz="20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Hoạch</a:t>
            </a:r>
            <a:r>
              <a:rPr lang="en-US" sz="2000"/>
              <a:t> </a:t>
            </a:r>
            <a:r>
              <a:rPr lang="en-US" sz="2000" err="1"/>
              <a:t>định</a:t>
            </a:r>
            <a:r>
              <a:rPr lang="en-US" sz="2000"/>
              <a:t> </a:t>
            </a:r>
            <a:r>
              <a:rPr lang="en-US" sz="2000" err="1"/>
              <a:t>ngân</a:t>
            </a:r>
            <a:r>
              <a:rPr lang="en-US" sz="2000"/>
              <a:t> </a:t>
            </a:r>
            <a:r>
              <a:rPr lang="en-US" sz="2000" err="1"/>
              <a:t>sách</a:t>
            </a:r>
            <a:r>
              <a:rPr lang="en-US" sz="2000"/>
              <a:t> marketing.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Đo</a:t>
            </a:r>
            <a:r>
              <a:rPr lang="en-US" sz="2000"/>
              <a:t> </a:t>
            </a:r>
            <a:r>
              <a:rPr lang="en-US" sz="2000" err="1"/>
              <a:t>lường</a:t>
            </a:r>
            <a:r>
              <a:rPr lang="en-US" sz="2000"/>
              <a:t> </a:t>
            </a:r>
            <a:r>
              <a:rPr lang="en-US" sz="2000" err="1"/>
              <a:t>hiệu</a:t>
            </a:r>
            <a:r>
              <a:rPr lang="en-US" sz="2000"/>
              <a:t> </a:t>
            </a:r>
            <a:r>
              <a:rPr lang="en-US" sz="2000" err="1"/>
              <a:t>quả</a:t>
            </a:r>
            <a:r>
              <a:rPr lang="en-US" sz="2000"/>
              <a:t> </a:t>
            </a:r>
            <a:r>
              <a:rPr lang="en-US" sz="2000" err="1"/>
              <a:t>chiến</a:t>
            </a:r>
            <a:r>
              <a:rPr lang="en-US" sz="2000"/>
              <a:t> </a:t>
            </a:r>
            <a:r>
              <a:rPr lang="en-US" sz="2000" err="1"/>
              <a:t>dịch</a:t>
            </a:r>
            <a:r>
              <a:rPr lang="en-US" sz="2000"/>
              <a:t>.</a:t>
            </a:r>
            <a:endParaRPr lang="en-US" sz="2000" b="1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/>
              <a:t>Lương: </a:t>
            </a:r>
            <a:r>
              <a:rPr lang="en-US" sz="2000"/>
              <a:t>6.000.000đ/</a:t>
            </a:r>
            <a:r>
              <a:rPr lang="en-US" sz="2000" err="1"/>
              <a:t>tháng</a:t>
            </a:r>
            <a:endParaRPr lang="en-US" sz="2000"/>
          </a:p>
        </p:txBody>
      </p:sp>
      <p:sp>
        <p:nvSpPr>
          <p:cNvPr id="15" name="矩形 11"/>
          <p:cNvSpPr/>
          <p:nvPr/>
        </p:nvSpPr>
        <p:spPr>
          <a:xfrm>
            <a:off x="5824026" y="1873497"/>
            <a:ext cx="5556738" cy="41193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6798F-C85F-ED45-9CD9-D6EBC642A4BB}"/>
              </a:ext>
            </a:extLst>
          </p:cNvPr>
          <p:cNvSpPr txBox="1"/>
          <p:nvPr/>
        </p:nvSpPr>
        <p:spPr>
          <a:xfrm>
            <a:off x="1541297" y="330039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Nhân</a:t>
            </a:r>
            <a:r>
              <a:rPr lang="en-US" sz="2400"/>
              <a:t> </a:t>
            </a:r>
            <a:r>
              <a:rPr lang="en-US" sz="2400" err="1"/>
              <a:t>sự</a:t>
            </a:r>
            <a:r>
              <a:rPr lang="en-US" sz="2400"/>
              <a:t> </a:t>
            </a:r>
            <a:r>
              <a:rPr lang="en-US" sz="2400" err="1"/>
              <a:t>doanh</a:t>
            </a:r>
            <a:r>
              <a:rPr lang="en-US" sz="2400"/>
              <a:t> </a:t>
            </a:r>
            <a:r>
              <a:rPr lang="en-US" sz="2400" err="1"/>
              <a:t>nghiệp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27345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B3B6377-E0DE-48EE-B8A2-E74795015C5A}"/>
              </a:ext>
            </a:extLst>
          </p:cNvPr>
          <p:cNvSpPr/>
          <p:nvPr/>
        </p:nvSpPr>
        <p:spPr>
          <a:xfrm>
            <a:off x="2001933" y="2715504"/>
            <a:ext cx="2862580" cy="2862580"/>
          </a:xfrm>
          <a:prstGeom prst="ellipse">
            <a:avLst/>
          </a:prstGeom>
          <a:solidFill>
            <a:srgbClr val="29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025" y="3432786"/>
            <a:ext cx="1525680" cy="1525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F1F9DE-83AE-4F22-9F3A-EA37EF7622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589883" y="1673745"/>
            <a:ext cx="2291772" cy="325728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992836" y="777193"/>
            <a:ext cx="1167618" cy="942493"/>
            <a:chOff x="5950634" y="1041052"/>
            <a:chExt cx="1167618" cy="942493"/>
          </a:xfrm>
        </p:grpSpPr>
        <p:sp>
          <p:nvSpPr>
            <p:cNvPr id="3" name="Oval 2"/>
            <p:cNvSpPr/>
            <p:nvPr/>
          </p:nvSpPr>
          <p:spPr>
            <a:xfrm>
              <a:off x="5950634" y="1041052"/>
              <a:ext cx="998806" cy="942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5FFC734-D597-4C14-B42E-DA4FBA11AD32}"/>
                </a:ext>
              </a:extLst>
            </p:cNvPr>
            <p:cNvSpPr txBox="1"/>
            <p:nvPr/>
          </p:nvSpPr>
          <p:spPr>
            <a:xfrm>
              <a:off x="6069161" y="1104056"/>
              <a:ext cx="10490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03</a:t>
              </a:r>
              <a:endParaRPr lang="zh-CN" altLang="en-US" sz="4400" b="1"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91642" y="1031718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KẾ TOÁN(Thu </a:t>
            </a:r>
            <a:r>
              <a:rPr lang="en-US" sz="2800" b="1" err="1"/>
              <a:t>ngân</a:t>
            </a:r>
            <a:r>
              <a:rPr lang="en-US" sz="2800" b="1"/>
              <a:t>, </a:t>
            </a:r>
            <a:r>
              <a:rPr lang="en-US" sz="2800" b="1" err="1"/>
              <a:t>lễ</a:t>
            </a:r>
            <a:r>
              <a:rPr lang="en-US" sz="2800" b="1"/>
              <a:t> </a:t>
            </a:r>
            <a:r>
              <a:rPr lang="en-US" sz="2800" b="1" err="1"/>
              <a:t>tân</a:t>
            </a:r>
            <a:r>
              <a:rPr lang="en-US" sz="2800" b="1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2836" y="2068842"/>
            <a:ext cx="51487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err="1"/>
              <a:t>Số</a:t>
            </a:r>
            <a:r>
              <a:rPr lang="en-US" sz="2000" b="1"/>
              <a:t> </a:t>
            </a:r>
            <a:r>
              <a:rPr lang="en-US" sz="2000" b="1" err="1"/>
              <a:t>lượng</a:t>
            </a:r>
            <a:r>
              <a:rPr lang="en-US" sz="2000" b="1"/>
              <a:t>: </a:t>
            </a:r>
            <a:r>
              <a:rPr lang="en-US" sz="2000"/>
              <a:t>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err="1"/>
              <a:t>Yêu</a:t>
            </a:r>
            <a:r>
              <a:rPr lang="en-US" sz="2000" b="1"/>
              <a:t> </a:t>
            </a:r>
            <a:r>
              <a:rPr lang="en-US" sz="2000" b="1" err="1"/>
              <a:t>cầu</a:t>
            </a:r>
            <a:r>
              <a:rPr lang="en-US" sz="2000" b="1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/>
              <a:t>Chịu</a:t>
            </a:r>
            <a:r>
              <a:rPr lang="en-US" sz="2000"/>
              <a:t> </a:t>
            </a:r>
            <a:r>
              <a:rPr lang="en-US" sz="2000" err="1"/>
              <a:t>trách</a:t>
            </a:r>
            <a:r>
              <a:rPr lang="en-US" sz="2000"/>
              <a:t> </a:t>
            </a:r>
            <a:r>
              <a:rPr lang="en-US" sz="2000" err="1"/>
              <a:t>nhiệm</a:t>
            </a:r>
            <a:r>
              <a:rPr lang="en-US" sz="2000"/>
              <a:t> </a:t>
            </a:r>
            <a:r>
              <a:rPr lang="en-US" sz="2000" err="1"/>
              <a:t>quản</a:t>
            </a:r>
            <a:r>
              <a:rPr lang="en-US" sz="2000"/>
              <a:t> </a:t>
            </a:r>
            <a:r>
              <a:rPr lang="en-US" sz="2000" err="1"/>
              <a:t>lý</a:t>
            </a:r>
            <a:r>
              <a:rPr lang="en-US" sz="2000"/>
              <a:t> </a:t>
            </a:r>
            <a:r>
              <a:rPr lang="en-US" sz="2000" err="1"/>
              <a:t>sổ</a:t>
            </a:r>
            <a:r>
              <a:rPr lang="en-US" sz="2000"/>
              <a:t> </a:t>
            </a:r>
            <a:r>
              <a:rPr lang="en-US" sz="2000" err="1"/>
              <a:t>sách</a:t>
            </a:r>
            <a:r>
              <a:rPr lang="en-US" sz="2000"/>
              <a:t> </a:t>
            </a:r>
            <a:r>
              <a:rPr lang="en-US" sz="2000" err="1"/>
              <a:t>và</a:t>
            </a:r>
            <a:r>
              <a:rPr lang="en-US" sz="2000"/>
              <a:t> </a:t>
            </a:r>
            <a:r>
              <a:rPr lang="en-US" sz="2000" err="1"/>
              <a:t>thủ</a:t>
            </a:r>
            <a:r>
              <a:rPr lang="en-US" sz="2000"/>
              <a:t> </a:t>
            </a:r>
            <a:r>
              <a:rPr lang="en-US" sz="2000" err="1"/>
              <a:t>tục</a:t>
            </a:r>
            <a:r>
              <a:rPr lang="en-US" sz="2000"/>
              <a:t> </a:t>
            </a:r>
            <a:r>
              <a:rPr lang="en-US" sz="2000" err="1"/>
              <a:t>tài</a:t>
            </a:r>
            <a:r>
              <a:rPr lang="en-US" sz="2000"/>
              <a:t> </a:t>
            </a:r>
            <a:r>
              <a:rPr lang="en-US" sz="2000" err="1"/>
              <a:t>chính</a:t>
            </a:r>
            <a:r>
              <a:rPr lang="en-US" sz="200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/>
              <a:t>Đối</a:t>
            </a:r>
            <a:r>
              <a:rPr lang="en-US" sz="2000"/>
              <a:t> </a:t>
            </a:r>
            <a:r>
              <a:rPr lang="en-US" sz="2000" err="1"/>
              <a:t>chiếu</a:t>
            </a:r>
            <a:r>
              <a:rPr lang="en-US" sz="2000"/>
              <a:t> </a:t>
            </a:r>
            <a:r>
              <a:rPr lang="en-US" sz="2000" err="1"/>
              <a:t>báo</a:t>
            </a:r>
            <a:r>
              <a:rPr lang="en-US" sz="2000"/>
              <a:t> </a:t>
            </a:r>
            <a:r>
              <a:rPr lang="en-US" sz="2000" err="1"/>
              <a:t>cáo</a:t>
            </a:r>
            <a:r>
              <a:rPr lang="en-US" sz="2000"/>
              <a:t> </a:t>
            </a:r>
            <a:r>
              <a:rPr lang="en-US" sz="2000" err="1"/>
              <a:t>ngân</a:t>
            </a:r>
            <a:r>
              <a:rPr lang="en-US" sz="2000"/>
              <a:t> </a:t>
            </a:r>
            <a:r>
              <a:rPr lang="en-US" sz="2000" err="1"/>
              <a:t>hàng</a:t>
            </a:r>
            <a:r>
              <a:rPr lang="en-US" sz="2000"/>
              <a:t> </a:t>
            </a:r>
            <a:r>
              <a:rPr lang="en-US" sz="2000" err="1"/>
              <a:t>và</a:t>
            </a:r>
            <a:r>
              <a:rPr lang="en-US" sz="2000"/>
              <a:t> </a:t>
            </a:r>
            <a:r>
              <a:rPr lang="en-US" sz="2000" err="1"/>
              <a:t>hạch</a:t>
            </a:r>
            <a:r>
              <a:rPr lang="en-US" sz="2000"/>
              <a:t> </a:t>
            </a:r>
            <a:r>
              <a:rPr lang="en-US" sz="2000" err="1"/>
              <a:t>toán</a:t>
            </a:r>
            <a:r>
              <a:rPr lang="en-US" sz="2000"/>
              <a:t> </a:t>
            </a:r>
            <a:r>
              <a:rPr lang="en-US" sz="2000" err="1"/>
              <a:t>các</a:t>
            </a:r>
            <a:r>
              <a:rPr lang="en-US" sz="2000"/>
              <a:t> </a:t>
            </a:r>
            <a:r>
              <a:rPr lang="en-US" sz="2000" err="1"/>
              <a:t>khoản</a:t>
            </a:r>
            <a:r>
              <a:rPr lang="en-US" sz="2000"/>
              <a:t> </a:t>
            </a:r>
            <a:r>
              <a:rPr lang="en-US" sz="2000" err="1"/>
              <a:t>thuế</a:t>
            </a:r>
            <a:r>
              <a:rPr lang="en-US" sz="2000"/>
              <a:t>, </a:t>
            </a:r>
            <a:r>
              <a:rPr lang="en-US" sz="2000" err="1"/>
              <a:t>thu</a:t>
            </a:r>
            <a:r>
              <a:rPr lang="en-US" sz="2000"/>
              <a:t> </a:t>
            </a:r>
            <a:r>
              <a:rPr lang="en-US" sz="2000" err="1"/>
              <a:t>nhập</a:t>
            </a:r>
            <a:r>
              <a:rPr lang="en-US" sz="2000"/>
              <a:t>, chi </a:t>
            </a:r>
            <a:r>
              <a:rPr lang="en-US" sz="2000" err="1"/>
              <a:t>phí</a:t>
            </a:r>
            <a:r>
              <a:rPr lang="en-US" sz="2000"/>
              <a:t>, </a:t>
            </a:r>
            <a:r>
              <a:rPr lang="en-US" sz="2000" err="1"/>
              <a:t>khấu</a:t>
            </a:r>
            <a:r>
              <a:rPr lang="en-US" sz="2000"/>
              <a:t> </a:t>
            </a:r>
            <a:r>
              <a:rPr lang="en-US" sz="2000" err="1"/>
              <a:t>hao</a:t>
            </a:r>
            <a:r>
              <a:rPr lang="en-US" sz="2000"/>
              <a:t>.</a:t>
            </a:r>
            <a:endParaRPr lang="en-US" sz="2000" b="1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/>
              <a:t>Lương: </a:t>
            </a:r>
            <a:r>
              <a:rPr lang="en-US" sz="2000"/>
              <a:t>6.000.000đ/</a:t>
            </a:r>
            <a:r>
              <a:rPr lang="en-US" sz="2000" err="1"/>
              <a:t>tháng</a:t>
            </a:r>
            <a:endParaRPr lang="en-US" sz="2000"/>
          </a:p>
        </p:txBody>
      </p:sp>
      <p:sp>
        <p:nvSpPr>
          <p:cNvPr id="15" name="矩形 11"/>
          <p:cNvSpPr/>
          <p:nvPr/>
        </p:nvSpPr>
        <p:spPr>
          <a:xfrm>
            <a:off x="5824026" y="1873497"/>
            <a:ext cx="5556738" cy="41193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4F81D1-A436-2649-B57D-05402569C587}"/>
              </a:ext>
            </a:extLst>
          </p:cNvPr>
          <p:cNvSpPr txBox="1"/>
          <p:nvPr/>
        </p:nvSpPr>
        <p:spPr>
          <a:xfrm>
            <a:off x="1541297" y="330039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Nhân</a:t>
            </a:r>
            <a:r>
              <a:rPr lang="en-US" sz="2400"/>
              <a:t> </a:t>
            </a:r>
            <a:r>
              <a:rPr lang="en-US" sz="2400" err="1"/>
              <a:t>sự</a:t>
            </a:r>
            <a:r>
              <a:rPr lang="en-US" sz="2400"/>
              <a:t> </a:t>
            </a:r>
            <a:r>
              <a:rPr lang="en-US" sz="2400" err="1"/>
              <a:t>doanh</a:t>
            </a:r>
            <a:r>
              <a:rPr lang="en-US" sz="2400"/>
              <a:t> </a:t>
            </a:r>
            <a:r>
              <a:rPr lang="en-US" sz="2400" err="1"/>
              <a:t>nghiệp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230720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B3B6377-E0DE-48EE-B8A2-E74795015C5A}"/>
              </a:ext>
            </a:extLst>
          </p:cNvPr>
          <p:cNvSpPr/>
          <p:nvPr/>
        </p:nvSpPr>
        <p:spPr>
          <a:xfrm>
            <a:off x="2001933" y="2715504"/>
            <a:ext cx="2862580" cy="2862580"/>
          </a:xfrm>
          <a:prstGeom prst="ellipse">
            <a:avLst/>
          </a:prstGeom>
          <a:solidFill>
            <a:srgbClr val="29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025" y="3432786"/>
            <a:ext cx="1525680" cy="1525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F1F9DE-83AE-4F22-9F3A-EA37EF7622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589883" y="1673745"/>
            <a:ext cx="2291772" cy="325728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992836" y="777193"/>
            <a:ext cx="1167618" cy="942493"/>
            <a:chOff x="5950634" y="1041052"/>
            <a:chExt cx="1167618" cy="942493"/>
          </a:xfrm>
        </p:grpSpPr>
        <p:sp>
          <p:nvSpPr>
            <p:cNvPr id="3" name="Oval 2"/>
            <p:cNvSpPr/>
            <p:nvPr/>
          </p:nvSpPr>
          <p:spPr>
            <a:xfrm>
              <a:off x="5950634" y="1041052"/>
              <a:ext cx="998806" cy="942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5FFC734-D597-4C14-B42E-DA4FBA11AD32}"/>
                </a:ext>
              </a:extLst>
            </p:cNvPr>
            <p:cNvSpPr txBox="1"/>
            <p:nvPr/>
          </p:nvSpPr>
          <p:spPr>
            <a:xfrm>
              <a:off x="6069161" y="1104056"/>
              <a:ext cx="10490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04</a:t>
              </a:r>
              <a:endParaRPr lang="zh-CN" altLang="en-US" sz="4400" b="1"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91642" y="1031718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BÁC SĨ THÚ 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2836" y="2068842"/>
            <a:ext cx="51487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err="1"/>
              <a:t>Số</a:t>
            </a:r>
            <a:r>
              <a:rPr lang="en-US" sz="2000" b="1"/>
              <a:t> </a:t>
            </a:r>
            <a:r>
              <a:rPr lang="en-US" sz="2000" b="1" err="1"/>
              <a:t>lượng</a:t>
            </a:r>
            <a:r>
              <a:rPr lang="en-US" sz="2000" b="1"/>
              <a:t>: </a:t>
            </a:r>
            <a:r>
              <a:rPr lang="en-US" sz="2000"/>
              <a:t>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err="1"/>
              <a:t>Yêu</a:t>
            </a:r>
            <a:r>
              <a:rPr lang="en-US" sz="2000" b="1"/>
              <a:t> </a:t>
            </a:r>
            <a:r>
              <a:rPr lang="en-US" sz="2000" b="1" err="1"/>
              <a:t>cầu</a:t>
            </a:r>
            <a:r>
              <a:rPr lang="en-US" sz="2000" b="1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/>
              <a:t>Chịu</a:t>
            </a:r>
            <a:r>
              <a:rPr lang="en-US" sz="2000"/>
              <a:t> </a:t>
            </a:r>
            <a:r>
              <a:rPr lang="en-US" sz="2000" err="1"/>
              <a:t>trách</a:t>
            </a:r>
            <a:r>
              <a:rPr lang="en-US" sz="2000"/>
              <a:t> </a:t>
            </a:r>
            <a:r>
              <a:rPr lang="en-US" sz="2000" err="1"/>
              <a:t>nghiệm</a:t>
            </a:r>
            <a:r>
              <a:rPr lang="en-US" sz="2000"/>
              <a:t> </a:t>
            </a:r>
            <a:r>
              <a:rPr lang="en-US" sz="2000" err="1"/>
              <a:t>thăm</a:t>
            </a:r>
            <a:r>
              <a:rPr lang="en-US" sz="2000"/>
              <a:t> </a:t>
            </a:r>
            <a:r>
              <a:rPr lang="en-US" sz="2000" err="1"/>
              <a:t>khám</a:t>
            </a:r>
            <a:r>
              <a:rPr lang="en-US" sz="2000"/>
              <a:t> </a:t>
            </a:r>
            <a:r>
              <a:rPr lang="en-US" sz="2000" err="1"/>
              <a:t>và</a:t>
            </a:r>
            <a:r>
              <a:rPr lang="en-US" sz="2000"/>
              <a:t> </a:t>
            </a:r>
            <a:r>
              <a:rPr lang="en-US" sz="2000" err="1"/>
              <a:t>chữa</a:t>
            </a:r>
            <a:r>
              <a:rPr lang="en-US" sz="2000"/>
              <a:t> </a:t>
            </a:r>
            <a:r>
              <a:rPr lang="en-US" sz="2000" err="1"/>
              <a:t>trị</a:t>
            </a:r>
            <a:r>
              <a:rPr lang="en-US" sz="2000"/>
              <a:t> </a:t>
            </a:r>
            <a:r>
              <a:rPr lang="en-US" sz="2000" err="1"/>
              <a:t>cho</a:t>
            </a:r>
            <a:r>
              <a:rPr lang="en-US" sz="2000"/>
              <a:t> </a:t>
            </a:r>
            <a:r>
              <a:rPr lang="en-US" sz="2000" err="1"/>
              <a:t>thú</a:t>
            </a:r>
            <a:r>
              <a:rPr lang="en-US" sz="2000"/>
              <a:t> </a:t>
            </a:r>
            <a:r>
              <a:rPr lang="en-US" sz="2000" err="1"/>
              <a:t>cưng</a:t>
            </a:r>
            <a:endParaRPr 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/>
              <a:t>Báo</a:t>
            </a:r>
            <a:r>
              <a:rPr lang="en-US" sz="2000"/>
              <a:t> </a:t>
            </a:r>
            <a:r>
              <a:rPr lang="en-US" sz="2000" err="1"/>
              <a:t>cáo</a:t>
            </a:r>
            <a:r>
              <a:rPr lang="en-US" sz="2000"/>
              <a:t> </a:t>
            </a:r>
            <a:r>
              <a:rPr lang="en-US" sz="2000" err="1"/>
              <a:t>kết</a:t>
            </a:r>
            <a:r>
              <a:rPr lang="en-US" sz="2000"/>
              <a:t> </a:t>
            </a:r>
            <a:r>
              <a:rPr lang="en-US" sz="2000" err="1"/>
              <a:t>quả</a:t>
            </a:r>
            <a:r>
              <a:rPr lang="en-US" sz="2000"/>
              <a:t> </a:t>
            </a:r>
            <a:r>
              <a:rPr lang="en-US" sz="2000" err="1"/>
              <a:t>trực</a:t>
            </a:r>
            <a:r>
              <a:rPr lang="en-US" sz="2000"/>
              <a:t> </a:t>
            </a:r>
            <a:r>
              <a:rPr lang="en-US" sz="2000" err="1"/>
              <a:t>tiếp</a:t>
            </a:r>
            <a:r>
              <a:rPr lang="en-US" sz="2000"/>
              <a:t> </a:t>
            </a:r>
            <a:r>
              <a:rPr lang="en-US" sz="2000" err="1"/>
              <a:t>cho</a:t>
            </a:r>
            <a:r>
              <a:rPr lang="en-US" sz="2000"/>
              <a:t> </a:t>
            </a:r>
            <a:r>
              <a:rPr lang="en-US" sz="2000" err="1"/>
              <a:t>giám</a:t>
            </a:r>
            <a:r>
              <a:rPr lang="en-US" sz="2000"/>
              <a:t> </a:t>
            </a:r>
            <a:r>
              <a:rPr lang="en-US" sz="2000" err="1"/>
              <a:t>đốc</a:t>
            </a:r>
            <a:endParaRPr lang="en-US" sz="200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/>
              <a:t>Lương: </a:t>
            </a:r>
            <a:r>
              <a:rPr lang="en-US" sz="2000"/>
              <a:t>9.000.000đ/</a:t>
            </a:r>
            <a:r>
              <a:rPr lang="en-US" sz="2000" err="1"/>
              <a:t>tháng</a:t>
            </a:r>
            <a:endParaRPr lang="en-US" sz="2000"/>
          </a:p>
        </p:txBody>
      </p:sp>
      <p:sp>
        <p:nvSpPr>
          <p:cNvPr id="15" name="矩形 11"/>
          <p:cNvSpPr/>
          <p:nvPr/>
        </p:nvSpPr>
        <p:spPr>
          <a:xfrm>
            <a:off x="5824026" y="1873497"/>
            <a:ext cx="5556738" cy="41193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8142B-62BB-FB40-8E4B-1B9CC7F0E1A9}"/>
              </a:ext>
            </a:extLst>
          </p:cNvPr>
          <p:cNvSpPr txBox="1"/>
          <p:nvPr/>
        </p:nvSpPr>
        <p:spPr>
          <a:xfrm>
            <a:off x="1541297" y="330039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Nhân</a:t>
            </a:r>
            <a:r>
              <a:rPr lang="en-US" sz="2400"/>
              <a:t> </a:t>
            </a:r>
            <a:r>
              <a:rPr lang="en-US" sz="2400" err="1"/>
              <a:t>sự</a:t>
            </a:r>
            <a:r>
              <a:rPr lang="en-US" sz="2400"/>
              <a:t> </a:t>
            </a:r>
            <a:r>
              <a:rPr lang="en-US" sz="2400" err="1"/>
              <a:t>doanh</a:t>
            </a:r>
            <a:r>
              <a:rPr lang="en-US" sz="2400"/>
              <a:t> </a:t>
            </a:r>
            <a:r>
              <a:rPr lang="en-US" sz="2400" err="1"/>
              <a:t>nghiệp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24552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B3B6377-E0DE-48EE-B8A2-E74795015C5A}"/>
              </a:ext>
            </a:extLst>
          </p:cNvPr>
          <p:cNvSpPr/>
          <p:nvPr/>
        </p:nvSpPr>
        <p:spPr>
          <a:xfrm>
            <a:off x="2001933" y="2715504"/>
            <a:ext cx="2862580" cy="2862580"/>
          </a:xfrm>
          <a:prstGeom prst="ellipse">
            <a:avLst/>
          </a:prstGeom>
          <a:solidFill>
            <a:srgbClr val="29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025" y="3432786"/>
            <a:ext cx="1525680" cy="1525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F1F9DE-83AE-4F22-9F3A-EA37EF7622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589883" y="1673745"/>
            <a:ext cx="2291772" cy="325728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992836" y="777193"/>
            <a:ext cx="1167618" cy="942493"/>
            <a:chOff x="5950634" y="1041052"/>
            <a:chExt cx="1167618" cy="942493"/>
          </a:xfrm>
        </p:grpSpPr>
        <p:sp>
          <p:nvSpPr>
            <p:cNvPr id="3" name="Oval 2"/>
            <p:cNvSpPr/>
            <p:nvPr/>
          </p:nvSpPr>
          <p:spPr>
            <a:xfrm>
              <a:off x="5950634" y="1041052"/>
              <a:ext cx="998806" cy="942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5FFC734-D597-4C14-B42E-DA4FBA11AD32}"/>
                </a:ext>
              </a:extLst>
            </p:cNvPr>
            <p:cNvSpPr txBox="1"/>
            <p:nvPr/>
          </p:nvSpPr>
          <p:spPr>
            <a:xfrm>
              <a:off x="6069161" y="1104056"/>
              <a:ext cx="10490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05</a:t>
              </a:r>
              <a:endParaRPr lang="zh-CN" altLang="en-US" sz="4400" b="1"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91642" y="1031718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NHÂN VIÊN BÁN HÀNG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2836" y="2068842"/>
            <a:ext cx="514877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err="1"/>
              <a:t>Số</a:t>
            </a:r>
            <a:r>
              <a:rPr lang="en-US" sz="2000" b="1"/>
              <a:t> </a:t>
            </a:r>
            <a:r>
              <a:rPr lang="en-US" sz="2000" b="1" err="1"/>
              <a:t>lượng</a:t>
            </a:r>
            <a:r>
              <a:rPr lang="en-US" sz="2000" b="1"/>
              <a:t>: </a:t>
            </a:r>
            <a:r>
              <a:rPr lang="en-US" sz="2000"/>
              <a:t>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err="1"/>
              <a:t>Yêu</a:t>
            </a:r>
            <a:r>
              <a:rPr lang="en-US" sz="2000" b="1"/>
              <a:t> </a:t>
            </a:r>
            <a:r>
              <a:rPr lang="en-US" sz="2000" b="1" err="1"/>
              <a:t>cầu</a:t>
            </a:r>
            <a:r>
              <a:rPr lang="en-US" sz="2000" b="1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/>
              <a:t>Dọn</a:t>
            </a:r>
            <a:r>
              <a:rPr lang="en-US" sz="2000"/>
              <a:t> </a:t>
            </a:r>
            <a:r>
              <a:rPr lang="en-US" sz="2000" err="1"/>
              <a:t>dẹp</a:t>
            </a:r>
            <a:r>
              <a:rPr lang="en-US" sz="2000"/>
              <a:t> </a:t>
            </a:r>
            <a:r>
              <a:rPr lang="en-US" sz="2000" err="1"/>
              <a:t>cửa</a:t>
            </a:r>
            <a:r>
              <a:rPr lang="en-US" sz="2000"/>
              <a:t> </a:t>
            </a:r>
            <a:r>
              <a:rPr lang="en-US" sz="2000" err="1"/>
              <a:t>hàng</a:t>
            </a:r>
            <a:endParaRPr 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/>
              <a:t>Bán</a:t>
            </a:r>
            <a:r>
              <a:rPr lang="en-US" sz="2000"/>
              <a:t> </a:t>
            </a:r>
            <a:r>
              <a:rPr lang="en-US" sz="2000" err="1"/>
              <a:t>hàng</a:t>
            </a:r>
            <a:endParaRPr lang="en-US" sz="200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/>
              <a:t>Lương: </a:t>
            </a:r>
            <a:r>
              <a:rPr lang="en-US" sz="2000"/>
              <a:t>6.000.000đ/</a:t>
            </a:r>
            <a:r>
              <a:rPr lang="en-US" sz="2000" err="1"/>
              <a:t>tháng</a:t>
            </a:r>
            <a:endParaRPr lang="en-US" sz="2000"/>
          </a:p>
        </p:txBody>
      </p:sp>
      <p:sp>
        <p:nvSpPr>
          <p:cNvPr id="15" name="矩形 11"/>
          <p:cNvSpPr/>
          <p:nvPr/>
        </p:nvSpPr>
        <p:spPr>
          <a:xfrm>
            <a:off x="5824026" y="1873497"/>
            <a:ext cx="5556738" cy="41193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A7D6E6-58F3-D945-B91E-89CF9DD1D6E6}"/>
              </a:ext>
            </a:extLst>
          </p:cNvPr>
          <p:cNvSpPr txBox="1"/>
          <p:nvPr/>
        </p:nvSpPr>
        <p:spPr>
          <a:xfrm>
            <a:off x="1541297" y="330039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Nhân</a:t>
            </a:r>
            <a:r>
              <a:rPr lang="en-US" sz="2400"/>
              <a:t> </a:t>
            </a:r>
            <a:r>
              <a:rPr lang="en-US" sz="2400" err="1"/>
              <a:t>sự</a:t>
            </a:r>
            <a:r>
              <a:rPr lang="en-US" sz="2400"/>
              <a:t> </a:t>
            </a:r>
            <a:r>
              <a:rPr lang="en-US" sz="2400" err="1"/>
              <a:t>doanh</a:t>
            </a:r>
            <a:r>
              <a:rPr lang="en-US" sz="2400"/>
              <a:t> </a:t>
            </a:r>
            <a:r>
              <a:rPr lang="en-US" sz="2400" err="1"/>
              <a:t>nghiệp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87846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0" b="12640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7627716" y="1527858"/>
            <a:ext cx="3183038" cy="3611301"/>
          </a:xfrm>
          <a:prstGeom prst="rect">
            <a:avLst/>
          </a:prstGeom>
          <a:solidFill>
            <a:srgbClr val="FFC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Shape 171"/>
          <p:cNvSpPr txBox="1"/>
          <p:nvPr/>
        </p:nvSpPr>
        <p:spPr>
          <a:xfrm>
            <a:off x="7947173" y="2466338"/>
            <a:ext cx="2620908" cy="23083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ALL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ABOUT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1027946" y="781888"/>
            <a:ext cx="897681" cy="7694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000">
                <a:solidFill>
                  <a:srgbClr val="DCDCDC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1476786" y="1166608"/>
            <a:ext cx="3509469" cy="4662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err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Thành</a:t>
            </a:r>
            <a:r>
              <a:rPr lang="en-US" sz="2800" b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en-US" sz="2800" b="1" err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viên</a:t>
            </a:r>
            <a:r>
              <a:rPr lang="en-US" sz="2800" b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en-US" sz="2800" b="1" err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nhóm</a:t>
            </a:r>
            <a:endParaRPr lang="en-US" sz="2800" b="1">
              <a:solidFill>
                <a:schemeClr val="dk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176" name="Shape 176"/>
          <p:cNvSpPr txBox="1"/>
          <p:nvPr/>
        </p:nvSpPr>
        <p:spPr>
          <a:xfrm rot="10800000">
            <a:off x="9014156" y="1378252"/>
            <a:ext cx="259686" cy="7694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</a:p>
        </p:txBody>
      </p:sp>
      <p:grpSp>
        <p:nvGrpSpPr>
          <p:cNvPr id="177" name="Shape 177"/>
          <p:cNvGrpSpPr/>
          <p:nvPr/>
        </p:nvGrpSpPr>
        <p:grpSpPr>
          <a:xfrm>
            <a:off x="8914459" y="6452315"/>
            <a:ext cx="459077" cy="115909"/>
            <a:chOff x="8743010" y="5731098"/>
            <a:chExt cx="459077" cy="115909"/>
          </a:xfrm>
        </p:grpSpPr>
        <p:sp>
          <p:nvSpPr>
            <p:cNvPr id="178" name="Shape 178"/>
            <p:cNvSpPr/>
            <p:nvPr/>
          </p:nvSpPr>
          <p:spPr>
            <a:xfrm>
              <a:off x="8743010" y="5731098"/>
              <a:ext cx="115909" cy="11590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8916842" y="5731098"/>
              <a:ext cx="115909" cy="115909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9086178" y="5731098"/>
              <a:ext cx="115909" cy="115909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23779" y="1987006"/>
            <a:ext cx="483928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Đỗ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Tú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(Nhóm trưởng) – Ps11575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Nguyễn Thị Linh Chi  - Ps11535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Ngô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Tùng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– Ps11396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Lê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Minh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– Ps11725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Huỳnh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– Ps11694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Minh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Kha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– Ps11482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– Ps11225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B3B6377-E0DE-48EE-B8A2-E74795015C5A}"/>
              </a:ext>
            </a:extLst>
          </p:cNvPr>
          <p:cNvSpPr/>
          <p:nvPr/>
        </p:nvSpPr>
        <p:spPr>
          <a:xfrm>
            <a:off x="2001933" y="2715504"/>
            <a:ext cx="2862580" cy="2862580"/>
          </a:xfrm>
          <a:prstGeom prst="ellipse">
            <a:avLst/>
          </a:prstGeom>
          <a:solidFill>
            <a:srgbClr val="29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025" y="3432786"/>
            <a:ext cx="1525680" cy="1525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F1F9DE-83AE-4F22-9F3A-EA37EF7622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589883" y="1673745"/>
            <a:ext cx="2291772" cy="325728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992836" y="777193"/>
            <a:ext cx="1167618" cy="942493"/>
            <a:chOff x="5950634" y="1041052"/>
            <a:chExt cx="1167618" cy="942493"/>
          </a:xfrm>
        </p:grpSpPr>
        <p:sp>
          <p:nvSpPr>
            <p:cNvPr id="3" name="Oval 2"/>
            <p:cNvSpPr/>
            <p:nvPr/>
          </p:nvSpPr>
          <p:spPr>
            <a:xfrm>
              <a:off x="5950634" y="1041052"/>
              <a:ext cx="998806" cy="942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5FFC734-D597-4C14-B42E-DA4FBA11AD32}"/>
                </a:ext>
              </a:extLst>
            </p:cNvPr>
            <p:cNvSpPr txBox="1"/>
            <p:nvPr/>
          </p:nvSpPr>
          <p:spPr>
            <a:xfrm>
              <a:off x="6069161" y="1104056"/>
              <a:ext cx="10490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06</a:t>
              </a:r>
              <a:endParaRPr lang="zh-CN" altLang="en-US" sz="4400" b="1"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91642" y="1031718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CHĂM SÓC THÚ CƯNG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2836" y="2068842"/>
            <a:ext cx="514877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err="1"/>
              <a:t>Số</a:t>
            </a:r>
            <a:r>
              <a:rPr lang="en-US" sz="2000" b="1"/>
              <a:t> </a:t>
            </a:r>
            <a:r>
              <a:rPr lang="en-US" sz="2000" b="1" err="1"/>
              <a:t>lượng</a:t>
            </a:r>
            <a:r>
              <a:rPr lang="en-US" sz="2000" b="1"/>
              <a:t>: </a:t>
            </a:r>
            <a:r>
              <a:rPr lang="en-US" sz="2000"/>
              <a:t>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err="1"/>
              <a:t>Yêu</a:t>
            </a:r>
            <a:r>
              <a:rPr lang="en-US" sz="2000" b="1"/>
              <a:t> </a:t>
            </a:r>
            <a:r>
              <a:rPr lang="en-US" sz="2000" b="1" err="1"/>
              <a:t>cầu</a:t>
            </a:r>
            <a:r>
              <a:rPr lang="en-US" sz="2000" b="1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/>
              <a:t>Chăm</a:t>
            </a:r>
            <a:r>
              <a:rPr lang="en-US" sz="2000"/>
              <a:t> </a:t>
            </a:r>
            <a:r>
              <a:rPr lang="en-US" sz="2000" err="1"/>
              <a:t>sóc</a:t>
            </a:r>
            <a:r>
              <a:rPr lang="en-US" sz="2000"/>
              <a:t> </a:t>
            </a:r>
            <a:r>
              <a:rPr lang="en-US" sz="2000" err="1"/>
              <a:t>thú</a:t>
            </a:r>
            <a:r>
              <a:rPr lang="en-US" sz="2000"/>
              <a:t> </a:t>
            </a:r>
            <a:r>
              <a:rPr lang="en-US" sz="2000" err="1"/>
              <a:t>cưng</a:t>
            </a:r>
            <a:endParaRPr 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/>
              <a:t>Phụ</a:t>
            </a:r>
            <a:r>
              <a:rPr lang="en-US" sz="2000"/>
              <a:t> </a:t>
            </a:r>
            <a:r>
              <a:rPr lang="en-US" sz="2000" err="1"/>
              <a:t>tá</a:t>
            </a:r>
            <a:r>
              <a:rPr lang="en-US" sz="2000"/>
              <a:t> </a:t>
            </a:r>
            <a:r>
              <a:rPr lang="en-US" sz="2000" err="1"/>
              <a:t>cho</a:t>
            </a:r>
            <a:r>
              <a:rPr lang="en-US" sz="2000"/>
              <a:t> </a:t>
            </a:r>
            <a:r>
              <a:rPr lang="en-US" sz="2000" err="1"/>
              <a:t>bác</a:t>
            </a:r>
            <a:r>
              <a:rPr lang="en-US" sz="2000"/>
              <a:t> </a:t>
            </a:r>
            <a:r>
              <a:rPr lang="en-US" sz="2000" err="1"/>
              <a:t>sĩ</a:t>
            </a:r>
            <a:endParaRPr lang="en-US" sz="200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/>
              <a:t>Lương: </a:t>
            </a:r>
            <a:r>
              <a:rPr lang="en-US" sz="2000"/>
              <a:t>6.000.000đ/</a:t>
            </a:r>
            <a:r>
              <a:rPr lang="en-US" sz="2000" err="1"/>
              <a:t>tháng</a:t>
            </a:r>
            <a:endParaRPr lang="en-US" sz="2000"/>
          </a:p>
        </p:txBody>
      </p:sp>
      <p:sp>
        <p:nvSpPr>
          <p:cNvPr id="15" name="矩形 11"/>
          <p:cNvSpPr/>
          <p:nvPr/>
        </p:nvSpPr>
        <p:spPr>
          <a:xfrm>
            <a:off x="5824026" y="1873497"/>
            <a:ext cx="5556738" cy="41193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768EEE-159C-3545-8479-ABB2997F4109}"/>
              </a:ext>
            </a:extLst>
          </p:cNvPr>
          <p:cNvSpPr txBox="1"/>
          <p:nvPr/>
        </p:nvSpPr>
        <p:spPr>
          <a:xfrm>
            <a:off x="1541297" y="330039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Nhân</a:t>
            </a:r>
            <a:r>
              <a:rPr lang="en-US" sz="2400"/>
              <a:t> </a:t>
            </a:r>
            <a:r>
              <a:rPr lang="en-US" sz="2400" err="1"/>
              <a:t>sự</a:t>
            </a:r>
            <a:r>
              <a:rPr lang="en-US" sz="2400"/>
              <a:t> </a:t>
            </a:r>
            <a:r>
              <a:rPr lang="en-US" sz="2400" err="1"/>
              <a:t>doanh</a:t>
            </a:r>
            <a:r>
              <a:rPr lang="en-US" sz="2400"/>
              <a:t> </a:t>
            </a:r>
            <a:r>
              <a:rPr lang="en-US" sz="2400" err="1"/>
              <a:t>nghiệp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08215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78217" y="447724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Bảo</a:t>
            </a:r>
            <a:r>
              <a:rPr lang="en-US" sz="2400"/>
              <a:t> </a:t>
            </a:r>
            <a:r>
              <a:rPr lang="en-US" sz="2400" err="1"/>
              <a:t>hiểm</a:t>
            </a:r>
            <a:endParaRPr lang="en-US" sz="24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91FAF1-A246-234F-B912-8F6B51F9C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898520"/>
              </p:ext>
            </p:extLst>
          </p:nvPr>
        </p:nvGraphicFramePr>
        <p:xfrm>
          <a:off x="681874" y="1030855"/>
          <a:ext cx="11000018" cy="37145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7759">
                  <a:extLst>
                    <a:ext uri="{9D8B030D-6E8A-4147-A177-3AD203B41FA5}">
                      <a16:colId xmlns:a16="http://schemas.microsoft.com/office/drawing/2014/main" val="2083936638"/>
                    </a:ext>
                  </a:extLst>
                </a:gridCol>
                <a:gridCol w="998081">
                  <a:extLst>
                    <a:ext uri="{9D8B030D-6E8A-4147-A177-3AD203B41FA5}">
                      <a16:colId xmlns:a16="http://schemas.microsoft.com/office/drawing/2014/main" val="2737226568"/>
                    </a:ext>
                  </a:extLst>
                </a:gridCol>
                <a:gridCol w="1146988">
                  <a:extLst>
                    <a:ext uri="{9D8B030D-6E8A-4147-A177-3AD203B41FA5}">
                      <a16:colId xmlns:a16="http://schemas.microsoft.com/office/drawing/2014/main" val="2782488446"/>
                    </a:ext>
                  </a:extLst>
                </a:gridCol>
                <a:gridCol w="999086">
                  <a:extLst>
                    <a:ext uri="{9D8B030D-6E8A-4147-A177-3AD203B41FA5}">
                      <a16:colId xmlns:a16="http://schemas.microsoft.com/office/drawing/2014/main" val="2768685595"/>
                    </a:ext>
                  </a:extLst>
                </a:gridCol>
                <a:gridCol w="998081">
                  <a:extLst>
                    <a:ext uri="{9D8B030D-6E8A-4147-A177-3AD203B41FA5}">
                      <a16:colId xmlns:a16="http://schemas.microsoft.com/office/drawing/2014/main" val="2983659050"/>
                    </a:ext>
                  </a:extLst>
                </a:gridCol>
                <a:gridCol w="998081">
                  <a:extLst>
                    <a:ext uri="{9D8B030D-6E8A-4147-A177-3AD203B41FA5}">
                      <a16:colId xmlns:a16="http://schemas.microsoft.com/office/drawing/2014/main" val="1387677800"/>
                    </a:ext>
                  </a:extLst>
                </a:gridCol>
                <a:gridCol w="856217">
                  <a:extLst>
                    <a:ext uri="{9D8B030D-6E8A-4147-A177-3AD203B41FA5}">
                      <a16:colId xmlns:a16="http://schemas.microsoft.com/office/drawing/2014/main" val="2917321562"/>
                    </a:ext>
                  </a:extLst>
                </a:gridCol>
                <a:gridCol w="856217">
                  <a:extLst>
                    <a:ext uri="{9D8B030D-6E8A-4147-A177-3AD203B41FA5}">
                      <a16:colId xmlns:a16="http://schemas.microsoft.com/office/drawing/2014/main" val="964617381"/>
                    </a:ext>
                  </a:extLst>
                </a:gridCol>
                <a:gridCol w="998081">
                  <a:extLst>
                    <a:ext uri="{9D8B030D-6E8A-4147-A177-3AD203B41FA5}">
                      <a16:colId xmlns:a16="http://schemas.microsoft.com/office/drawing/2014/main" val="2122446278"/>
                    </a:ext>
                  </a:extLst>
                </a:gridCol>
                <a:gridCol w="998081">
                  <a:extLst>
                    <a:ext uri="{9D8B030D-6E8A-4147-A177-3AD203B41FA5}">
                      <a16:colId xmlns:a16="http://schemas.microsoft.com/office/drawing/2014/main" val="3662428172"/>
                    </a:ext>
                  </a:extLst>
                </a:gridCol>
                <a:gridCol w="713346">
                  <a:extLst>
                    <a:ext uri="{9D8B030D-6E8A-4147-A177-3AD203B41FA5}">
                      <a16:colId xmlns:a16="http://schemas.microsoft.com/office/drawing/2014/main" val="2210206292"/>
                    </a:ext>
                  </a:extLst>
                </a:gridCol>
              </a:tblGrid>
              <a:tr h="26313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Vị trí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Số lượng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Mức lương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BHXH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BHYT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BHTN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KPCĐ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0277"/>
                  </a:ext>
                </a:extLst>
              </a:tr>
              <a:tr h="493056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DN: 18%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NLĐ: 8%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DN: 3%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NLĐ: 1.5%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DN: 1%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NLĐ: 1%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DN: 2%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NLĐ: 0%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250569"/>
                  </a:ext>
                </a:extLst>
              </a:tr>
              <a:tr h="4930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Giám đốc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8,000,000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1,440,000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640,000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240,000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120,000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80,000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80,000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160,000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848068"/>
                  </a:ext>
                </a:extLst>
              </a:tr>
              <a:tr h="4930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Marketing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6,000,000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1,080,000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480,000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180,000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90,000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60,000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60,000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120,000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603774"/>
                  </a:ext>
                </a:extLst>
              </a:tr>
              <a:tr h="4930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Kế toán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6,000,000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1,080,000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480,000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180,000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90,000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60,000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60,000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120,000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412188"/>
                  </a:ext>
                </a:extLst>
              </a:tr>
              <a:tr h="4930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Bác sĩ thú y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9,000,000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1,620,000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720,000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270,000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135,000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90,000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90,000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180,000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310943"/>
                  </a:ext>
                </a:extLst>
              </a:tr>
              <a:tr h="4930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Nhân viên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24,000,000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1,920,000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720,000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360,000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240,000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240,000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480,000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22731"/>
                  </a:ext>
                </a:extLst>
              </a:tr>
              <a:tr h="4930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Tổng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53,000,000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9,540,000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4,240,000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1,590,000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795,000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530,000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530,000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1,060,000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58869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D52C4B5-F9C1-5247-AE4D-056DFA291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06308"/>
              </p:ext>
            </p:extLst>
          </p:nvPr>
        </p:nvGraphicFramePr>
        <p:xfrm>
          <a:off x="2317859" y="5150552"/>
          <a:ext cx="5574665" cy="13531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77190">
                  <a:extLst>
                    <a:ext uri="{9D8B030D-6E8A-4147-A177-3AD203B41FA5}">
                      <a16:colId xmlns:a16="http://schemas.microsoft.com/office/drawing/2014/main" val="2071462367"/>
                    </a:ext>
                  </a:extLst>
                </a:gridCol>
                <a:gridCol w="2297475">
                  <a:extLst>
                    <a:ext uri="{9D8B030D-6E8A-4147-A177-3AD203B41FA5}">
                      <a16:colId xmlns:a16="http://schemas.microsoft.com/office/drawing/2014/main" val="3785943504"/>
                    </a:ext>
                  </a:extLst>
                </a:gridCol>
              </a:tblGrid>
              <a:tr h="3028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Nội dung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Số tiền (VNĐ)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149781"/>
                  </a:ext>
                </a:extLst>
              </a:tr>
              <a:tr h="3028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Tổng doanh nghiệp phải trả hàng tháng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12,720,000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391922"/>
                  </a:ext>
                </a:extLst>
              </a:tr>
              <a:tr h="3028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Tổng người lao động phải trả hàng tháng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5,565,000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150927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Tổng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18,285,000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83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6296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592429" y="3735974"/>
            <a:ext cx="2741080" cy="10772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0">
                <a:solidFill>
                  <a:srgbClr val="FF000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5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75" y="3310172"/>
            <a:ext cx="2622785" cy="393110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11" y="5091636"/>
            <a:ext cx="1532895" cy="13907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2429" y="4813191"/>
            <a:ext cx="591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err="1"/>
              <a:t>Tài sản, doanh thu, chi phí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850981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78838" y="10886"/>
            <a:ext cx="8215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5.1 Tài sản cố định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A141545-7031-1C43-842F-BAED0E6D1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622453"/>
              </p:ext>
            </p:extLst>
          </p:nvPr>
        </p:nvGraphicFramePr>
        <p:xfrm>
          <a:off x="185057" y="584775"/>
          <a:ext cx="11821885" cy="61425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2096">
                  <a:extLst>
                    <a:ext uri="{9D8B030D-6E8A-4147-A177-3AD203B41FA5}">
                      <a16:colId xmlns:a16="http://schemas.microsoft.com/office/drawing/2014/main" val="3045898163"/>
                    </a:ext>
                  </a:extLst>
                </a:gridCol>
                <a:gridCol w="2785383">
                  <a:extLst>
                    <a:ext uri="{9D8B030D-6E8A-4147-A177-3AD203B41FA5}">
                      <a16:colId xmlns:a16="http://schemas.microsoft.com/office/drawing/2014/main" val="417009496"/>
                    </a:ext>
                  </a:extLst>
                </a:gridCol>
                <a:gridCol w="845382">
                  <a:extLst>
                    <a:ext uri="{9D8B030D-6E8A-4147-A177-3AD203B41FA5}">
                      <a16:colId xmlns:a16="http://schemas.microsoft.com/office/drawing/2014/main" val="472648898"/>
                    </a:ext>
                  </a:extLst>
                </a:gridCol>
                <a:gridCol w="1533589">
                  <a:extLst>
                    <a:ext uri="{9D8B030D-6E8A-4147-A177-3AD203B41FA5}">
                      <a16:colId xmlns:a16="http://schemas.microsoft.com/office/drawing/2014/main" val="1898542040"/>
                    </a:ext>
                  </a:extLst>
                </a:gridCol>
                <a:gridCol w="1469595">
                  <a:extLst>
                    <a:ext uri="{9D8B030D-6E8A-4147-A177-3AD203B41FA5}">
                      <a16:colId xmlns:a16="http://schemas.microsoft.com/office/drawing/2014/main" val="1963500657"/>
                    </a:ext>
                  </a:extLst>
                </a:gridCol>
                <a:gridCol w="1313544">
                  <a:extLst>
                    <a:ext uri="{9D8B030D-6E8A-4147-A177-3AD203B41FA5}">
                      <a16:colId xmlns:a16="http://schemas.microsoft.com/office/drawing/2014/main" val="706398464"/>
                    </a:ext>
                  </a:extLst>
                </a:gridCol>
                <a:gridCol w="1616669">
                  <a:extLst>
                    <a:ext uri="{9D8B030D-6E8A-4147-A177-3AD203B41FA5}">
                      <a16:colId xmlns:a16="http://schemas.microsoft.com/office/drawing/2014/main" val="1613510958"/>
                    </a:ext>
                  </a:extLst>
                </a:gridCol>
                <a:gridCol w="1515627">
                  <a:extLst>
                    <a:ext uri="{9D8B030D-6E8A-4147-A177-3AD203B41FA5}">
                      <a16:colId xmlns:a16="http://schemas.microsoft.com/office/drawing/2014/main" val="3898154875"/>
                    </a:ext>
                  </a:extLst>
                </a:gridCol>
              </a:tblGrid>
              <a:tr h="5675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STT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Mô tả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Số lượng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Chi phí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Tổng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Số năm khấu hao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Khấu hao tháng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Khấu hao năm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287894"/>
                  </a:ext>
                </a:extLst>
              </a:tr>
              <a:tr h="3760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Kệ trưng bày thức ăn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660,000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1,320,000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22,000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264,000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926651"/>
                  </a:ext>
                </a:extLst>
              </a:tr>
              <a:tr h="5675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Chuồng cho chó nặng từ 20 – 30 kg .(KT 105 x 85 x 100cm)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2,900,000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14,500,000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241,667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2,900,000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698990"/>
                  </a:ext>
                </a:extLst>
              </a:tr>
              <a:tr h="5675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Bàn khám bệnh cho thú cưng Chunzhou H-208L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2,700,000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2,700,000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45,000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540,000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97368"/>
                  </a:ext>
                </a:extLst>
              </a:tr>
              <a:tr h="5675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Chuồng thú cưng size M &lt; 20 kg. [60*42*50cm]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700,000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7,000,000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116,667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1,400,000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513062"/>
                  </a:ext>
                </a:extLst>
              </a:tr>
              <a:tr h="5675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Nhiệt kế cho thú cưng Pet-Temp Instant Pet Ear Thermometer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300,000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900,000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37,500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450,000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333263"/>
                  </a:ext>
                </a:extLst>
              </a:tr>
              <a:tr h="7491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Bình sữa cho thú nhỏ PetAg Bene-Bac Plus FOS &amp; Probiotics Gel Supplement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40,000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16,667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203486"/>
                  </a:ext>
                </a:extLst>
              </a:tr>
              <a:tr h="5675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Máy lạnh (Comfee Inverter 1 HP SIRIUSA-9ED)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6,840,000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13,680,000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228,000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2,736,000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981686"/>
                  </a:ext>
                </a:extLst>
              </a:tr>
              <a:tr h="3858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Máy tính ( PC chơi được game)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15,000,000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30,000,000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6,000,000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184835"/>
                  </a:ext>
                </a:extLst>
              </a:tr>
              <a:tr h="5675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Tủ lạnh(Samsung Inverter 208 lít RT20HAR8DBU/SV)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5,740,000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11,480,000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191,333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2,296,000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90662"/>
                  </a:ext>
                </a:extLst>
              </a:tr>
              <a:tr h="2886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Bộ tỉa lông chó mèo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840,000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1,680,000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28,000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336,000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059811"/>
                  </a:ext>
                </a:extLst>
              </a:tr>
              <a:tr h="3703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Bàn ghế khách chờ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1,200,000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3,600,000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60,000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720,000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499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095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00B39CD-8AC8-F242-84E7-D16CEB0C5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765665"/>
              </p:ext>
            </p:extLst>
          </p:nvPr>
        </p:nvGraphicFramePr>
        <p:xfrm>
          <a:off x="206829" y="584776"/>
          <a:ext cx="11849185" cy="54241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3810">
                  <a:extLst>
                    <a:ext uri="{9D8B030D-6E8A-4147-A177-3AD203B41FA5}">
                      <a16:colId xmlns:a16="http://schemas.microsoft.com/office/drawing/2014/main" val="3145967107"/>
                    </a:ext>
                  </a:extLst>
                </a:gridCol>
                <a:gridCol w="2791816">
                  <a:extLst>
                    <a:ext uri="{9D8B030D-6E8A-4147-A177-3AD203B41FA5}">
                      <a16:colId xmlns:a16="http://schemas.microsoft.com/office/drawing/2014/main" val="1394253552"/>
                    </a:ext>
                  </a:extLst>
                </a:gridCol>
                <a:gridCol w="847335">
                  <a:extLst>
                    <a:ext uri="{9D8B030D-6E8A-4147-A177-3AD203B41FA5}">
                      <a16:colId xmlns:a16="http://schemas.microsoft.com/office/drawing/2014/main" val="388890734"/>
                    </a:ext>
                  </a:extLst>
                </a:gridCol>
                <a:gridCol w="1537130">
                  <a:extLst>
                    <a:ext uri="{9D8B030D-6E8A-4147-A177-3AD203B41FA5}">
                      <a16:colId xmlns:a16="http://schemas.microsoft.com/office/drawing/2014/main" val="3303021560"/>
                    </a:ext>
                  </a:extLst>
                </a:gridCol>
                <a:gridCol w="1472990">
                  <a:extLst>
                    <a:ext uri="{9D8B030D-6E8A-4147-A177-3AD203B41FA5}">
                      <a16:colId xmlns:a16="http://schemas.microsoft.com/office/drawing/2014/main" val="1561308438"/>
                    </a:ext>
                  </a:extLst>
                </a:gridCol>
                <a:gridCol w="1316576">
                  <a:extLst>
                    <a:ext uri="{9D8B030D-6E8A-4147-A177-3AD203B41FA5}">
                      <a16:colId xmlns:a16="http://schemas.microsoft.com/office/drawing/2014/main" val="2639812126"/>
                    </a:ext>
                  </a:extLst>
                </a:gridCol>
                <a:gridCol w="1620402">
                  <a:extLst>
                    <a:ext uri="{9D8B030D-6E8A-4147-A177-3AD203B41FA5}">
                      <a16:colId xmlns:a16="http://schemas.microsoft.com/office/drawing/2014/main" val="3132923033"/>
                    </a:ext>
                  </a:extLst>
                </a:gridCol>
                <a:gridCol w="1519126">
                  <a:extLst>
                    <a:ext uri="{9D8B030D-6E8A-4147-A177-3AD203B41FA5}">
                      <a16:colId xmlns:a16="http://schemas.microsoft.com/office/drawing/2014/main" val="1511401676"/>
                    </a:ext>
                  </a:extLst>
                </a:gridCol>
              </a:tblGrid>
              <a:tr h="3936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</a:rPr>
                        <a:t>Bồm tắm</a:t>
                      </a:r>
                      <a:endParaRPr lang="en-VN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</a:rPr>
                        <a:t>1,200,000</a:t>
                      </a:r>
                      <a:endParaRPr lang="en-VN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VN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</a:rPr>
                        <a:t>40,000</a:t>
                      </a:r>
                      <a:endParaRPr lang="en-VN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</a:rPr>
                        <a:t>480,000</a:t>
                      </a:r>
                      <a:endParaRPr lang="en-VN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642238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Vòi sen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26,667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320,000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134065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Bộ cắt móng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742139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Cân sức khoẻ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466931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Máy siêu âm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331546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Khay đựng thức ăn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450,000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18,750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973684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Máy in bill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11,667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140,000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45627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Tiền cọc mặt bằng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40,000,000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24310"/>
                  </a:ext>
                </a:extLst>
              </a:tr>
              <a:tr h="7433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Sửa sang cải tạo địa điểm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30,000,000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30,000,000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991159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Đồng phục nhân viên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3,600,000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1,800,000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595428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Bảng hiệu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33,333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322861"/>
                  </a:ext>
                </a:extLst>
              </a:tr>
              <a:tr h="743300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Tổng tiền</a:t>
                      </a:r>
                      <a:endParaRPr lang="en-VN" sz="1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183,610,000</a:t>
                      </a:r>
                      <a:endParaRPr lang="en-VN" sz="1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2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2,527,250</a:t>
                      </a:r>
                      <a:endParaRPr lang="en-VN" sz="1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30,327,000</a:t>
                      </a:r>
                      <a:endParaRPr lang="en-VN" sz="1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097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42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87603" y="0"/>
            <a:ext cx="8215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5.2 Vốn lưu động hàng tháng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A0D253-85E8-D447-B0C6-5B9703AE2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782692"/>
              </p:ext>
            </p:extLst>
          </p:nvPr>
        </p:nvGraphicFramePr>
        <p:xfrm>
          <a:off x="97970" y="525862"/>
          <a:ext cx="11974287" cy="61688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9200">
                  <a:extLst>
                    <a:ext uri="{9D8B030D-6E8A-4147-A177-3AD203B41FA5}">
                      <a16:colId xmlns:a16="http://schemas.microsoft.com/office/drawing/2014/main" val="399255754"/>
                    </a:ext>
                  </a:extLst>
                </a:gridCol>
                <a:gridCol w="4628764">
                  <a:extLst>
                    <a:ext uri="{9D8B030D-6E8A-4147-A177-3AD203B41FA5}">
                      <a16:colId xmlns:a16="http://schemas.microsoft.com/office/drawing/2014/main" val="1782645473"/>
                    </a:ext>
                  </a:extLst>
                </a:gridCol>
                <a:gridCol w="1749913">
                  <a:extLst>
                    <a:ext uri="{9D8B030D-6E8A-4147-A177-3AD203B41FA5}">
                      <a16:colId xmlns:a16="http://schemas.microsoft.com/office/drawing/2014/main" val="749617189"/>
                    </a:ext>
                  </a:extLst>
                </a:gridCol>
                <a:gridCol w="1779590">
                  <a:extLst>
                    <a:ext uri="{9D8B030D-6E8A-4147-A177-3AD203B41FA5}">
                      <a16:colId xmlns:a16="http://schemas.microsoft.com/office/drawing/2014/main" val="2271993794"/>
                    </a:ext>
                  </a:extLst>
                </a:gridCol>
                <a:gridCol w="2426820">
                  <a:extLst>
                    <a:ext uri="{9D8B030D-6E8A-4147-A177-3AD203B41FA5}">
                      <a16:colId xmlns:a16="http://schemas.microsoft.com/office/drawing/2014/main" val="2465337612"/>
                    </a:ext>
                  </a:extLst>
                </a:gridCol>
              </a:tblGrid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STT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Mô tả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Số lượng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Chi phí 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Tổng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0013"/>
                  </a:ext>
                </a:extLst>
              </a:tr>
              <a:tr h="4505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Lương nhân viên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367454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Internet (gói FN90 của Viettel)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916186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Nước (m³)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00370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Điện (Kw)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510083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Tiền mặt bằng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373756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Dầu gội, sữa tắm cho thú cưng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315978"/>
                  </a:ext>
                </a:extLst>
              </a:tr>
              <a:tr h="5343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Dụng cụ thú y (khăn, lược)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450,000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008181"/>
                  </a:ext>
                </a:extLst>
              </a:tr>
              <a:tr h="4190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Lệ phí đăng kí kinh doanh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216,667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216,667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980192"/>
                  </a:ext>
                </a:extLst>
              </a:tr>
              <a:tr h="4671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Phí đóng BHXH, BHYT, BHTN, KPCD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389569"/>
                  </a:ext>
                </a:extLst>
              </a:tr>
              <a:tr h="3457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Phí quảng cáo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15,000.000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15,000.000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826977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Tiền điện thoại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052980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Pate thú cưng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373640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Thức ăn hạt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7,500,000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815053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Cát (5 kg)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187380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Cát (10kg)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750,000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731212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Website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239457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Bông băng y tế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674255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Khấu hao tài sản theo tháng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2,527,250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2,527,250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973267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Thuế môn bài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166,667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166,667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789856"/>
                  </a:ext>
                </a:extLst>
              </a:tr>
              <a:tr h="246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Tổng tiền:</a:t>
                      </a:r>
                      <a:endParaRPr lang="en-VN" sz="1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121,381,667</a:t>
                      </a:r>
                      <a:endParaRPr lang="en-VN" sz="1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002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773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78568" y="0"/>
            <a:ext cx="8215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5.3 Doanh thu bán hàng dự kiến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084876"/>
              </p:ext>
            </p:extLst>
          </p:nvPr>
        </p:nvGraphicFramePr>
        <p:xfrm>
          <a:off x="149945" y="508114"/>
          <a:ext cx="11892110" cy="6241026"/>
        </p:xfrm>
        <a:graphic>
          <a:graphicData uri="http://schemas.openxmlformats.org/drawingml/2006/table">
            <a:tbl>
              <a:tblPr/>
              <a:tblGrid>
                <a:gridCol w="842845">
                  <a:extLst>
                    <a:ext uri="{9D8B030D-6E8A-4147-A177-3AD203B41FA5}">
                      <a16:colId xmlns:a16="http://schemas.microsoft.com/office/drawing/2014/main" val="2707431916"/>
                    </a:ext>
                  </a:extLst>
                </a:gridCol>
                <a:gridCol w="1193519">
                  <a:extLst>
                    <a:ext uri="{9D8B030D-6E8A-4147-A177-3AD203B41FA5}">
                      <a16:colId xmlns:a16="http://schemas.microsoft.com/office/drawing/2014/main" val="1703327761"/>
                    </a:ext>
                  </a:extLst>
                </a:gridCol>
                <a:gridCol w="1224278">
                  <a:extLst>
                    <a:ext uri="{9D8B030D-6E8A-4147-A177-3AD203B41FA5}">
                      <a16:colId xmlns:a16="http://schemas.microsoft.com/office/drawing/2014/main" val="1075369912"/>
                    </a:ext>
                  </a:extLst>
                </a:gridCol>
                <a:gridCol w="719802">
                  <a:extLst>
                    <a:ext uri="{9D8B030D-6E8A-4147-A177-3AD203B41FA5}">
                      <a16:colId xmlns:a16="http://schemas.microsoft.com/office/drawing/2014/main" val="832433233"/>
                    </a:ext>
                  </a:extLst>
                </a:gridCol>
                <a:gridCol w="529086">
                  <a:extLst>
                    <a:ext uri="{9D8B030D-6E8A-4147-A177-3AD203B41FA5}">
                      <a16:colId xmlns:a16="http://schemas.microsoft.com/office/drawing/2014/main" val="1866583815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632903536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830550916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952202278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3322609625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1655636602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107784299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1879637901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194950796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2043207072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1201103344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1483650003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1646494150"/>
                    </a:ext>
                  </a:extLst>
                </a:gridCol>
              </a:tblGrid>
              <a:tr h="372563"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Tháng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884244"/>
                  </a:ext>
                </a:extLst>
              </a:tr>
              <a:tr h="4616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200" b="1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tiết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200" b="1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Khối lượng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Bảng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287284"/>
                  </a:ext>
                </a:extLst>
              </a:tr>
              <a:tr h="477781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Cắt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tỉa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lông</a:t>
                      </a:r>
                      <a:endParaRPr lang="en-US" sz="1200" b="0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Cắt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tỉa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lông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vệ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sinh 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chân, bụng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,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móng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&lt;5 kg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150,000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367370"/>
                  </a:ext>
                </a:extLst>
              </a:tr>
              <a:tr h="4777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&lt;10kg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250,000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991360"/>
                  </a:ext>
                </a:extLst>
              </a:tr>
              <a:tr h="4777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&lt;15kg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300,000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512657"/>
                  </a:ext>
                </a:extLst>
              </a:tr>
              <a:tr h="4334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 15kg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400,000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717362"/>
                  </a:ext>
                </a:extLst>
              </a:tr>
              <a:tr h="4777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Cắt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tỉa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lông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tạo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kiểu 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toàn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thân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&lt;5kg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300,000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919051"/>
                  </a:ext>
                </a:extLst>
              </a:tr>
              <a:tr h="4777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&lt;10kg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400,000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652036"/>
                  </a:ext>
                </a:extLst>
              </a:tr>
              <a:tr h="4777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&lt;15kg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500,000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130099"/>
                  </a:ext>
                </a:extLst>
              </a:tr>
              <a:tr h="4334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 15 kg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700,000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587095"/>
                  </a:ext>
                </a:extLst>
              </a:tr>
              <a:tr h="836584">
                <a:tc gridSpan="3">
                  <a:txBody>
                    <a:bodyPr/>
                    <a:lstStyle/>
                    <a:p>
                      <a:pPr rtl="0" fontAlgn="b"/>
                      <a:r>
                        <a:rPr lang="vi-VN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 giá bình quân/dịch vụ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r>
                        <a:rPr lang="vi-VN" sz="105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 giá bình quân/dịch vụ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vi-VN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 lượng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1,278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563721"/>
                  </a:ext>
                </a:extLst>
              </a:tr>
              <a:tr h="836584">
                <a:tc gridSpan="3">
                  <a:txBody>
                    <a:bodyPr/>
                    <a:lstStyle/>
                    <a:p>
                      <a:pPr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 thu hàng tháng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 thu hàng tháng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 thu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19,700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22,400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24,900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29,100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32,000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36,250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40,250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38,800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48,800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52,150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50,750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53,350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395,100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348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7891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351327"/>
              </p:ext>
            </p:extLst>
          </p:nvPr>
        </p:nvGraphicFramePr>
        <p:xfrm>
          <a:off x="108856" y="525864"/>
          <a:ext cx="11941636" cy="6214980"/>
        </p:xfrm>
        <a:graphic>
          <a:graphicData uri="http://schemas.openxmlformats.org/drawingml/2006/table">
            <a:tbl>
              <a:tblPr/>
              <a:tblGrid>
                <a:gridCol w="827315">
                  <a:extLst>
                    <a:ext uri="{9D8B030D-6E8A-4147-A177-3AD203B41FA5}">
                      <a16:colId xmlns:a16="http://schemas.microsoft.com/office/drawing/2014/main" val="2707431916"/>
                    </a:ext>
                  </a:extLst>
                </a:gridCol>
                <a:gridCol w="1217531">
                  <a:extLst>
                    <a:ext uri="{9D8B030D-6E8A-4147-A177-3AD203B41FA5}">
                      <a16:colId xmlns:a16="http://schemas.microsoft.com/office/drawing/2014/main" val="1703327761"/>
                    </a:ext>
                  </a:extLst>
                </a:gridCol>
                <a:gridCol w="1229377">
                  <a:extLst>
                    <a:ext uri="{9D8B030D-6E8A-4147-A177-3AD203B41FA5}">
                      <a16:colId xmlns:a16="http://schemas.microsoft.com/office/drawing/2014/main" val="1075369912"/>
                    </a:ext>
                  </a:extLst>
                </a:gridCol>
                <a:gridCol w="722800">
                  <a:extLst>
                    <a:ext uri="{9D8B030D-6E8A-4147-A177-3AD203B41FA5}">
                      <a16:colId xmlns:a16="http://schemas.microsoft.com/office/drawing/2014/main" val="832433233"/>
                    </a:ext>
                  </a:extLst>
                </a:gridCol>
                <a:gridCol w="531289">
                  <a:extLst>
                    <a:ext uri="{9D8B030D-6E8A-4147-A177-3AD203B41FA5}">
                      <a16:colId xmlns:a16="http://schemas.microsoft.com/office/drawing/2014/main" val="1866583815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632903536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830550916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952202278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3322609625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655636602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07784299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879637901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94950796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2043207072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201103344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483650003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646494150"/>
                    </a:ext>
                  </a:extLst>
                </a:gridCol>
              </a:tblGrid>
              <a:tr h="224553"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Tháng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884244"/>
                  </a:ext>
                </a:extLst>
              </a:tr>
              <a:tr h="6464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200" b="1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tiết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200" b="1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Khối lượng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Bảng giá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287284"/>
                  </a:ext>
                </a:extLst>
              </a:tr>
              <a:tr h="472003">
                <a:tc row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Chăm</a:t>
                      </a: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sóc</a:t>
                      </a: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thú</a:t>
                      </a: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cưng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Cắt</a:t>
                      </a: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móng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&lt;10 kg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50,000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38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42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47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55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463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367370"/>
                  </a:ext>
                </a:extLst>
              </a:tr>
              <a:tr h="4720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&gt; 10kg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100,000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334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991360"/>
                  </a:ext>
                </a:extLst>
              </a:tr>
              <a:tr h="4720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Làm sạch tai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&lt;10kg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70,000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420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512657"/>
                  </a:ext>
                </a:extLst>
              </a:tr>
              <a:tr h="4282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&gt;10kg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100,000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259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717362"/>
                  </a:ext>
                </a:extLst>
              </a:tr>
              <a:tr h="4720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Tắm rửa, chải lông, massage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&lt;5kg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150,000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919051"/>
                  </a:ext>
                </a:extLst>
              </a:tr>
              <a:tr h="4720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&lt;10kg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250,000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652036"/>
                  </a:ext>
                </a:extLst>
              </a:tr>
              <a:tr h="4720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&lt;20kg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350,000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245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130099"/>
                  </a:ext>
                </a:extLst>
              </a:tr>
              <a:tr h="4282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&gt; 20 kg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500,000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103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587095"/>
                  </a:ext>
                </a:extLst>
              </a:tr>
              <a:tr h="826469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 giá bình quân/dịch vụ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Đơn giá bình quân/dịch vụ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Số lượng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126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135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161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178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189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218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245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276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289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311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298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311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2,426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563721"/>
                  </a:ext>
                </a:extLst>
              </a:tr>
              <a:tr h="826469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 thu hàng tháng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Doanh thu hàng tháng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Doanh thu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14,350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16,600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22,020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25,340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27,260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34,190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39,300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45,050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47,140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50,850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52,200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53,600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374,300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348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3552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368203"/>
              </p:ext>
            </p:extLst>
          </p:nvPr>
        </p:nvGraphicFramePr>
        <p:xfrm>
          <a:off x="174173" y="399257"/>
          <a:ext cx="11843652" cy="6230205"/>
        </p:xfrm>
        <a:graphic>
          <a:graphicData uri="http://schemas.openxmlformats.org/drawingml/2006/table">
            <a:tbl>
              <a:tblPr/>
              <a:tblGrid>
                <a:gridCol w="839411">
                  <a:extLst>
                    <a:ext uri="{9D8B030D-6E8A-4147-A177-3AD203B41FA5}">
                      <a16:colId xmlns:a16="http://schemas.microsoft.com/office/drawing/2014/main" val="2707431916"/>
                    </a:ext>
                  </a:extLst>
                </a:gridCol>
                <a:gridCol w="1188656">
                  <a:extLst>
                    <a:ext uri="{9D8B030D-6E8A-4147-A177-3AD203B41FA5}">
                      <a16:colId xmlns:a16="http://schemas.microsoft.com/office/drawing/2014/main" val="1703327761"/>
                    </a:ext>
                  </a:extLst>
                </a:gridCol>
                <a:gridCol w="1096131">
                  <a:extLst>
                    <a:ext uri="{9D8B030D-6E8A-4147-A177-3AD203B41FA5}">
                      <a16:colId xmlns:a16="http://schemas.microsoft.com/office/drawing/2014/main" val="1075369912"/>
                    </a:ext>
                  </a:extLst>
                </a:gridCol>
                <a:gridCol w="840028">
                  <a:extLst>
                    <a:ext uri="{9D8B030D-6E8A-4147-A177-3AD203B41FA5}">
                      <a16:colId xmlns:a16="http://schemas.microsoft.com/office/drawing/2014/main" val="832433233"/>
                    </a:ext>
                  </a:extLst>
                </a:gridCol>
                <a:gridCol w="526930">
                  <a:extLst>
                    <a:ext uri="{9D8B030D-6E8A-4147-A177-3AD203B41FA5}">
                      <a16:colId xmlns:a16="http://schemas.microsoft.com/office/drawing/2014/main" val="1866583815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632903536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830550916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952202278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3322609625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1655636602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107784299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1879637901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194950796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2043207072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1201103344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1483650003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1646494150"/>
                    </a:ext>
                  </a:extLst>
                </a:gridCol>
              </a:tblGrid>
              <a:tr h="505951"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rtl="0" fontAlgn="ctr"/>
                      <a:r>
                        <a:rPr lang="en-US" sz="14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Tháng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884244"/>
                  </a:ext>
                </a:extLst>
              </a:tr>
              <a:tr h="64290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4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4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400" b="1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 </a:t>
                      </a:r>
                      <a:r>
                        <a:rPr lang="en-US" sz="14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tiết</a:t>
                      </a:r>
                      <a:r>
                        <a:rPr lang="en-US" sz="14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4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4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400" b="1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4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Khối lượng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Bảng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287284"/>
                  </a:ext>
                </a:extLst>
              </a:tr>
              <a:tr h="648841">
                <a:tc row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Trông</a:t>
                      </a:r>
                      <a:r>
                        <a:rPr lang="en-US" sz="14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giữ</a:t>
                      </a:r>
                      <a:r>
                        <a:rPr lang="en-US" sz="14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thú</a:t>
                      </a:r>
                      <a:r>
                        <a:rPr lang="en-US" sz="14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cưng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Trông</a:t>
                      </a:r>
                      <a:r>
                        <a:rPr lang="en-US" sz="14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giữ</a:t>
                      </a:r>
                      <a:r>
                        <a:rPr lang="en-US" sz="14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thú</a:t>
                      </a:r>
                      <a:r>
                        <a:rPr lang="en-US" sz="14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cưng</a:t>
                      </a:r>
                      <a:r>
                        <a:rPr lang="en-US" sz="14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theo</a:t>
                      </a:r>
                      <a:r>
                        <a:rPr lang="en-US" sz="14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ngày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&lt;10kg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367370"/>
                  </a:ext>
                </a:extLst>
              </a:tr>
              <a:tr h="6488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&lt;20kg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991360"/>
                  </a:ext>
                </a:extLst>
              </a:tr>
              <a:tr h="6488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&gt;20kg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512657"/>
                  </a:ext>
                </a:extLst>
              </a:tr>
              <a:tr h="588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Trông</a:t>
                      </a:r>
                      <a:r>
                        <a:rPr lang="en-US" sz="14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giữ</a:t>
                      </a:r>
                      <a:r>
                        <a:rPr lang="en-US" sz="14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thú</a:t>
                      </a:r>
                      <a:r>
                        <a:rPr lang="en-US" sz="14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cưng</a:t>
                      </a:r>
                      <a:r>
                        <a:rPr lang="en-US" sz="14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theo</a:t>
                      </a:r>
                      <a:r>
                        <a:rPr lang="en-US" sz="14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tháng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&lt;10kg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2,500,000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717362"/>
                  </a:ext>
                </a:extLst>
              </a:tr>
              <a:tr h="6488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&lt;20kg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4,000,000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919051"/>
                  </a:ext>
                </a:extLst>
              </a:tr>
              <a:tr h="6488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&gt;20kg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6,000,000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652036"/>
                  </a:ext>
                </a:extLst>
              </a:tr>
              <a:tr h="648841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Đơn giá bình quân/dịch vụ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Số lượng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653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130099"/>
                  </a:ext>
                </a:extLst>
              </a:tr>
              <a:tr h="588675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Doanh thu hàng tháng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Doanh thu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24,400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38,800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48,100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55,750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56,700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51,500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58,650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59,950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70,750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64,050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544,600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587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84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152618"/>
              </p:ext>
            </p:extLst>
          </p:nvPr>
        </p:nvGraphicFramePr>
        <p:xfrm>
          <a:off x="174172" y="399256"/>
          <a:ext cx="11941632" cy="6241029"/>
        </p:xfrm>
        <a:graphic>
          <a:graphicData uri="http://schemas.openxmlformats.org/drawingml/2006/table">
            <a:tbl>
              <a:tblPr/>
              <a:tblGrid>
                <a:gridCol w="846355">
                  <a:extLst>
                    <a:ext uri="{9D8B030D-6E8A-4147-A177-3AD203B41FA5}">
                      <a16:colId xmlns:a16="http://schemas.microsoft.com/office/drawing/2014/main" val="2707431916"/>
                    </a:ext>
                  </a:extLst>
                </a:gridCol>
                <a:gridCol w="1198489">
                  <a:extLst>
                    <a:ext uri="{9D8B030D-6E8A-4147-A177-3AD203B41FA5}">
                      <a16:colId xmlns:a16="http://schemas.microsoft.com/office/drawing/2014/main" val="1703327761"/>
                    </a:ext>
                  </a:extLst>
                </a:gridCol>
                <a:gridCol w="1229376">
                  <a:extLst>
                    <a:ext uri="{9D8B030D-6E8A-4147-A177-3AD203B41FA5}">
                      <a16:colId xmlns:a16="http://schemas.microsoft.com/office/drawing/2014/main" val="1075369912"/>
                    </a:ext>
                  </a:extLst>
                </a:gridCol>
                <a:gridCol w="722799">
                  <a:extLst>
                    <a:ext uri="{9D8B030D-6E8A-4147-A177-3AD203B41FA5}">
                      <a16:colId xmlns:a16="http://schemas.microsoft.com/office/drawing/2014/main" val="832433233"/>
                    </a:ext>
                  </a:extLst>
                </a:gridCol>
                <a:gridCol w="531289">
                  <a:extLst>
                    <a:ext uri="{9D8B030D-6E8A-4147-A177-3AD203B41FA5}">
                      <a16:colId xmlns:a16="http://schemas.microsoft.com/office/drawing/2014/main" val="1866583815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632903536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830550916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952202278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3322609625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655636602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07784299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879637901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94950796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2043207072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201103344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483650003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646494150"/>
                    </a:ext>
                  </a:extLst>
                </a:gridCol>
              </a:tblGrid>
              <a:tr h="455462"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Tháng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884244"/>
                  </a:ext>
                </a:extLst>
              </a:tr>
              <a:tr h="7297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200" b="1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tiết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200" b="1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Khối lượng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Bảng giá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287284"/>
                  </a:ext>
                </a:extLst>
              </a:tr>
              <a:tr h="886040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Phụ</a:t>
                      </a:r>
                      <a:r>
                        <a:rPr lang="en-US" sz="11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kiện</a:t>
                      </a:r>
                      <a:r>
                        <a:rPr lang="en-US" sz="11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1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thức</a:t>
                      </a:r>
                      <a:r>
                        <a:rPr lang="en-US" sz="11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ăn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Pate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100 gram –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1.000 gram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1567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367370"/>
                  </a:ext>
                </a:extLst>
              </a:tr>
              <a:tr h="8255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Thức</a:t>
                      </a:r>
                      <a:r>
                        <a:rPr lang="en-US" sz="11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Ăn</a:t>
                      </a:r>
                      <a:r>
                        <a:rPr lang="en-US" sz="11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Hạt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100 gram – 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1.000 gram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1298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991360"/>
                  </a:ext>
                </a:extLst>
              </a:tr>
              <a:tr h="8124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Cát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 kg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732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512657"/>
                  </a:ext>
                </a:extLst>
              </a:tr>
              <a:tr h="7729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10kg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717362"/>
                  </a:ext>
                </a:extLst>
              </a:tr>
              <a:tr h="872874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 giá bình quân/dịch vụ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Đơn giá bình quân/dịch vụ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Số lượng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262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372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382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399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422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420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3908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652036"/>
                  </a:ext>
                </a:extLst>
              </a:tr>
              <a:tr h="886040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 thu hàng tháng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Doanh thu hàng tháng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Doanh thu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37,900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39,940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44,700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47,600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50,310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52,790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53,990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56,080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57,600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59,240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59,000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63,400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559,150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130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853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424598" y="978533"/>
            <a:ext cx="5105855" cy="51940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5" r="16755"/>
          <a:stretch>
            <a:fillRect/>
          </a:stretch>
        </p:blipFill>
        <p:spPr>
          <a:xfrm>
            <a:off x="510656" y="1029113"/>
            <a:ext cx="5143500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858" y="2795154"/>
            <a:ext cx="806306" cy="7551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67401" y="978533"/>
            <a:ext cx="6104206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Ty TNHH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Chăm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Sóc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Thú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Cưng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PETMAN</a:t>
            </a:r>
          </a:p>
          <a:p>
            <a:pPr>
              <a:lnSpc>
                <a:spcPct val="150000"/>
              </a:lnSpc>
            </a:pP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PetMan</a:t>
            </a:r>
          </a:p>
          <a:p>
            <a:pPr>
              <a:lnSpc>
                <a:spcPct val="150000"/>
              </a:lnSpc>
            </a:pP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5/7/2021</a:t>
            </a:r>
          </a:p>
          <a:p>
            <a:pPr>
              <a:lnSpc>
                <a:spcPct val="150000"/>
              </a:lnSpc>
            </a:pP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Huy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Gò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Vấp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Minh</a:t>
            </a:r>
          </a:p>
          <a:p>
            <a:pPr>
              <a:lnSpc>
                <a:spcPct val="150000"/>
              </a:lnSpc>
            </a:pP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: 0339369874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524505"/>
              </p:ext>
            </p:extLst>
          </p:nvPr>
        </p:nvGraphicFramePr>
        <p:xfrm>
          <a:off x="87086" y="525863"/>
          <a:ext cx="11952513" cy="6081766"/>
        </p:xfrm>
        <a:graphic>
          <a:graphicData uri="http://schemas.openxmlformats.org/drawingml/2006/table">
            <a:tbl>
              <a:tblPr/>
              <a:tblGrid>
                <a:gridCol w="616650">
                  <a:extLst>
                    <a:ext uri="{9D8B030D-6E8A-4147-A177-3AD203B41FA5}">
                      <a16:colId xmlns:a16="http://schemas.microsoft.com/office/drawing/2014/main" val="2707431916"/>
                    </a:ext>
                  </a:extLst>
                </a:gridCol>
                <a:gridCol w="1049616">
                  <a:extLst>
                    <a:ext uri="{9D8B030D-6E8A-4147-A177-3AD203B41FA5}">
                      <a16:colId xmlns:a16="http://schemas.microsoft.com/office/drawing/2014/main" val="1703327761"/>
                    </a:ext>
                  </a:extLst>
                </a:gridCol>
                <a:gridCol w="970896">
                  <a:extLst>
                    <a:ext uri="{9D8B030D-6E8A-4147-A177-3AD203B41FA5}">
                      <a16:colId xmlns:a16="http://schemas.microsoft.com/office/drawing/2014/main" val="1075369912"/>
                    </a:ext>
                  </a:extLst>
                </a:gridCol>
                <a:gridCol w="695371">
                  <a:extLst>
                    <a:ext uri="{9D8B030D-6E8A-4147-A177-3AD203B41FA5}">
                      <a16:colId xmlns:a16="http://schemas.microsoft.com/office/drawing/2014/main" val="832433233"/>
                    </a:ext>
                  </a:extLst>
                </a:gridCol>
                <a:gridCol w="695371">
                  <a:extLst>
                    <a:ext uri="{9D8B030D-6E8A-4147-A177-3AD203B41FA5}">
                      <a16:colId xmlns:a16="http://schemas.microsoft.com/office/drawing/2014/main" val="1866583815"/>
                    </a:ext>
                  </a:extLst>
                </a:gridCol>
                <a:gridCol w="708492">
                  <a:extLst>
                    <a:ext uri="{9D8B030D-6E8A-4147-A177-3AD203B41FA5}">
                      <a16:colId xmlns:a16="http://schemas.microsoft.com/office/drawing/2014/main" val="632903536"/>
                    </a:ext>
                  </a:extLst>
                </a:gridCol>
                <a:gridCol w="695371">
                  <a:extLst>
                    <a:ext uri="{9D8B030D-6E8A-4147-A177-3AD203B41FA5}">
                      <a16:colId xmlns:a16="http://schemas.microsoft.com/office/drawing/2014/main" val="830550916"/>
                    </a:ext>
                  </a:extLst>
                </a:gridCol>
                <a:gridCol w="669131">
                  <a:extLst>
                    <a:ext uri="{9D8B030D-6E8A-4147-A177-3AD203B41FA5}">
                      <a16:colId xmlns:a16="http://schemas.microsoft.com/office/drawing/2014/main" val="952202278"/>
                    </a:ext>
                  </a:extLst>
                </a:gridCol>
                <a:gridCol w="695371">
                  <a:extLst>
                    <a:ext uri="{9D8B030D-6E8A-4147-A177-3AD203B41FA5}">
                      <a16:colId xmlns:a16="http://schemas.microsoft.com/office/drawing/2014/main" val="3322609625"/>
                    </a:ext>
                  </a:extLst>
                </a:gridCol>
                <a:gridCol w="682251">
                  <a:extLst>
                    <a:ext uri="{9D8B030D-6E8A-4147-A177-3AD203B41FA5}">
                      <a16:colId xmlns:a16="http://schemas.microsoft.com/office/drawing/2014/main" val="1655636602"/>
                    </a:ext>
                  </a:extLst>
                </a:gridCol>
                <a:gridCol w="656011">
                  <a:extLst>
                    <a:ext uri="{9D8B030D-6E8A-4147-A177-3AD203B41FA5}">
                      <a16:colId xmlns:a16="http://schemas.microsoft.com/office/drawing/2014/main" val="107784299"/>
                    </a:ext>
                  </a:extLst>
                </a:gridCol>
                <a:gridCol w="760973">
                  <a:extLst>
                    <a:ext uri="{9D8B030D-6E8A-4147-A177-3AD203B41FA5}">
                      <a16:colId xmlns:a16="http://schemas.microsoft.com/office/drawing/2014/main" val="1879637901"/>
                    </a:ext>
                  </a:extLst>
                </a:gridCol>
                <a:gridCol w="734732">
                  <a:extLst>
                    <a:ext uri="{9D8B030D-6E8A-4147-A177-3AD203B41FA5}">
                      <a16:colId xmlns:a16="http://schemas.microsoft.com/office/drawing/2014/main" val="194950796"/>
                    </a:ext>
                  </a:extLst>
                </a:gridCol>
                <a:gridCol w="682251">
                  <a:extLst>
                    <a:ext uri="{9D8B030D-6E8A-4147-A177-3AD203B41FA5}">
                      <a16:colId xmlns:a16="http://schemas.microsoft.com/office/drawing/2014/main" val="2043207072"/>
                    </a:ext>
                  </a:extLst>
                </a:gridCol>
                <a:gridCol w="512157">
                  <a:extLst>
                    <a:ext uri="{9D8B030D-6E8A-4147-A177-3AD203B41FA5}">
                      <a16:colId xmlns:a16="http://schemas.microsoft.com/office/drawing/2014/main" val="1201103344"/>
                    </a:ext>
                  </a:extLst>
                </a:gridCol>
                <a:gridCol w="509530">
                  <a:extLst>
                    <a:ext uri="{9D8B030D-6E8A-4147-A177-3AD203B41FA5}">
                      <a16:colId xmlns:a16="http://schemas.microsoft.com/office/drawing/2014/main" val="1483650003"/>
                    </a:ext>
                  </a:extLst>
                </a:gridCol>
                <a:gridCol w="618339">
                  <a:extLst>
                    <a:ext uri="{9D8B030D-6E8A-4147-A177-3AD203B41FA5}">
                      <a16:colId xmlns:a16="http://schemas.microsoft.com/office/drawing/2014/main" val="1646494150"/>
                    </a:ext>
                  </a:extLst>
                </a:gridCol>
              </a:tblGrid>
              <a:tr h="314523"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Tháng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884244"/>
                  </a:ext>
                </a:extLst>
              </a:tr>
              <a:tr h="7821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200" b="1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tiết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200" b="1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Khối lượng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Bảng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287284"/>
                  </a:ext>
                </a:extLst>
              </a:tr>
              <a:tr h="591738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Khám, chữa bệnh, tiêm chủng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Trị ve, bọ chét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 lượt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200,000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42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43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38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346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367370"/>
                  </a:ext>
                </a:extLst>
              </a:tr>
              <a:tr h="31894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Tiêm, truyền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 lượt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80,000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186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991360"/>
                  </a:ext>
                </a:extLst>
              </a:tr>
              <a:tr h="507963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Triệt sản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Giống đực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300,000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27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29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247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512657"/>
                  </a:ext>
                </a:extLst>
              </a:tr>
              <a:tr h="42802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Giống cái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700,000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99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717362"/>
                  </a:ext>
                </a:extLst>
              </a:tr>
              <a:tr h="602404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Tiêm phòng vacxin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 mũi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200,000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26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27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239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919051"/>
                  </a:ext>
                </a:extLst>
              </a:tr>
              <a:tr h="50264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Khám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 lượt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50,000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303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652036"/>
                  </a:ext>
                </a:extLst>
              </a:tr>
              <a:tr h="1137899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 giá bình quân/dịch vụ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Đơn giá bình quân/dịch vụ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Số lượng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83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81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113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128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132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144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156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161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167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1395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130099"/>
                  </a:ext>
                </a:extLst>
              </a:tr>
              <a:tr h="895461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 thu hàng tháng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Doanh thu hàng tháng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Doanh thu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15,300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16,280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20,870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23,050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25,700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27,040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29,720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32,400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33,160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34,690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33,820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34,330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292,030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587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385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ADB0F3-1417-3C4E-AFD2-415FA4D118D1}"/>
              </a:ext>
            </a:extLst>
          </p:cNvPr>
          <p:cNvSpPr/>
          <p:nvPr/>
        </p:nvSpPr>
        <p:spPr>
          <a:xfrm>
            <a:off x="814308" y="934683"/>
            <a:ext cx="7988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>
                <a:latin typeface="+mj-lt"/>
                <a:ea typeface="Times New Roman" panose="02020603050405020304" pitchFamily="18" charset="0"/>
              </a:rPr>
              <a:t>Tổng doanh thu và tổng số lượng hàng tháng</a:t>
            </a:r>
            <a:endParaRPr lang="en-VN" sz="2800">
              <a:effectLst/>
              <a:latin typeface="+mj-lt"/>
              <a:ea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DFC5A6-7FC1-704C-B39F-EF4E6DAD8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618004"/>
              </p:ext>
            </p:extLst>
          </p:nvPr>
        </p:nvGraphicFramePr>
        <p:xfrm>
          <a:off x="190500" y="1986643"/>
          <a:ext cx="11811000" cy="28847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8458">
                  <a:extLst>
                    <a:ext uri="{9D8B030D-6E8A-4147-A177-3AD203B41FA5}">
                      <a16:colId xmlns:a16="http://schemas.microsoft.com/office/drawing/2014/main" val="2494164606"/>
                    </a:ext>
                  </a:extLst>
                </a:gridCol>
                <a:gridCol w="654330">
                  <a:extLst>
                    <a:ext uri="{9D8B030D-6E8A-4147-A177-3AD203B41FA5}">
                      <a16:colId xmlns:a16="http://schemas.microsoft.com/office/drawing/2014/main" val="2737145707"/>
                    </a:ext>
                  </a:extLst>
                </a:gridCol>
                <a:gridCol w="654330">
                  <a:extLst>
                    <a:ext uri="{9D8B030D-6E8A-4147-A177-3AD203B41FA5}">
                      <a16:colId xmlns:a16="http://schemas.microsoft.com/office/drawing/2014/main" val="1674278695"/>
                    </a:ext>
                  </a:extLst>
                </a:gridCol>
                <a:gridCol w="876541">
                  <a:extLst>
                    <a:ext uri="{9D8B030D-6E8A-4147-A177-3AD203B41FA5}">
                      <a16:colId xmlns:a16="http://schemas.microsoft.com/office/drawing/2014/main" val="3441774968"/>
                    </a:ext>
                  </a:extLst>
                </a:gridCol>
                <a:gridCol w="876541">
                  <a:extLst>
                    <a:ext uri="{9D8B030D-6E8A-4147-A177-3AD203B41FA5}">
                      <a16:colId xmlns:a16="http://schemas.microsoft.com/office/drawing/2014/main" val="766884056"/>
                    </a:ext>
                  </a:extLst>
                </a:gridCol>
                <a:gridCol w="763513">
                  <a:extLst>
                    <a:ext uri="{9D8B030D-6E8A-4147-A177-3AD203B41FA5}">
                      <a16:colId xmlns:a16="http://schemas.microsoft.com/office/drawing/2014/main" val="1396545504"/>
                    </a:ext>
                  </a:extLst>
                </a:gridCol>
                <a:gridCol w="762744">
                  <a:extLst>
                    <a:ext uri="{9D8B030D-6E8A-4147-A177-3AD203B41FA5}">
                      <a16:colId xmlns:a16="http://schemas.microsoft.com/office/drawing/2014/main" val="667993855"/>
                    </a:ext>
                  </a:extLst>
                </a:gridCol>
                <a:gridCol w="762744">
                  <a:extLst>
                    <a:ext uri="{9D8B030D-6E8A-4147-A177-3AD203B41FA5}">
                      <a16:colId xmlns:a16="http://schemas.microsoft.com/office/drawing/2014/main" val="263576114"/>
                    </a:ext>
                  </a:extLst>
                </a:gridCol>
                <a:gridCol w="762744">
                  <a:extLst>
                    <a:ext uri="{9D8B030D-6E8A-4147-A177-3AD203B41FA5}">
                      <a16:colId xmlns:a16="http://schemas.microsoft.com/office/drawing/2014/main" val="3444531897"/>
                    </a:ext>
                  </a:extLst>
                </a:gridCol>
                <a:gridCol w="762744">
                  <a:extLst>
                    <a:ext uri="{9D8B030D-6E8A-4147-A177-3AD203B41FA5}">
                      <a16:colId xmlns:a16="http://schemas.microsoft.com/office/drawing/2014/main" val="1222223555"/>
                    </a:ext>
                  </a:extLst>
                </a:gridCol>
                <a:gridCol w="762744">
                  <a:extLst>
                    <a:ext uri="{9D8B030D-6E8A-4147-A177-3AD203B41FA5}">
                      <a16:colId xmlns:a16="http://schemas.microsoft.com/office/drawing/2014/main" val="3266112388"/>
                    </a:ext>
                  </a:extLst>
                </a:gridCol>
                <a:gridCol w="763513">
                  <a:extLst>
                    <a:ext uri="{9D8B030D-6E8A-4147-A177-3AD203B41FA5}">
                      <a16:colId xmlns:a16="http://schemas.microsoft.com/office/drawing/2014/main" val="3257258146"/>
                    </a:ext>
                  </a:extLst>
                </a:gridCol>
                <a:gridCol w="763513">
                  <a:extLst>
                    <a:ext uri="{9D8B030D-6E8A-4147-A177-3AD203B41FA5}">
                      <a16:colId xmlns:a16="http://schemas.microsoft.com/office/drawing/2014/main" val="189222037"/>
                    </a:ext>
                  </a:extLst>
                </a:gridCol>
                <a:gridCol w="876541">
                  <a:extLst>
                    <a:ext uri="{9D8B030D-6E8A-4147-A177-3AD203B41FA5}">
                      <a16:colId xmlns:a16="http://schemas.microsoft.com/office/drawing/2014/main" val="2670666339"/>
                    </a:ext>
                  </a:extLst>
                </a:gridCol>
              </a:tblGrid>
              <a:tr h="450133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Tháng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Cả năm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149533"/>
                  </a:ext>
                </a:extLst>
              </a:tr>
              <a:tr h="40967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7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8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11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12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743325"/>
                  </a:ext>
                </a:extLst>
              </a:tr>
              <a:tr h="10980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Tổng doanh thu hàng tháng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107,250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119,620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151,290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173,190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191,020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206,970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214,760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230,980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246,650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256,930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266,520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268,730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2,433,910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74252"/>
                  </a:ext>
                </a:extLst>
              </a:tr>
              <a:tr h="9268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Tổng số lượng số lượng hàng tháng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548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592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679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768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830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898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963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1,045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1,102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1,142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1,093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1,169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9,660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105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91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22381" y="10886"/>
            <a:ext cx="8215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5.4 Doanh thu và chi phí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FBDE722-37EA-824C-BE5F-287BE0391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204418"/>
              </p:ext>
            </p:extLst>
          </p:nvPr>
        </p:nvGraphicFramePr>
        <p:xfrm>
          <a:off x="206829" y="672803"/>
          <a:ext cx="11778343" cy="60000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0999">
                  <a:extLst>
                    <a:ext uri="{9D8B030D-6E8A-4147-A177-3AD203B41FA5}">
                      <a16:colId xmlns:a16="http://schemas.microsoft.com/office/drawing/2014/main" val="55999848"/>
                    </a:ext>
                  </a:extLst>
                </a:gridCol>
                <a:gridCol w="799077">
                  <a:extLst>
                    <a:ext uri="{9D8B030D-6E8A-4147-A177-3AD203B41FA5}">
                      <a16:colId xmlns:a16="http://schemas.microsoft.com/office/drawing/2014/main" val="1568027728"/>
                    </a:ext>
                  </a:extLst>
                </a:gridCol>
                <a:gridCol w="799884">
                  <a:extLst>
                    <a:ext uri="{9D8B030D-6E8A-4147-A177-3AD203B41FA5}">
                      <a16:colId xmlns:a16="http://schemas.microsoft.com/office/drawing/2014/main" val="3587695247"/>
                    </a:ext>
                  </a:extLst>
                </a:gridCol>
                <a:gridCol w="799884">
                  <a:extLst>
                    <a:ext uri="{9D8B030D-6E8A-4147-A177-3AD203B41FA5}">
                      <a16:colId xmlns:a16="http://schemas.microsoft.com/office/drawing/2014/main" val="1054315386"/>
                    </a:ext>
                  </a:extLst>
                </a:gridCol>
                <a:gridCol w="799077">
                  <a:extLst>
                    <a:ext uri="{9D8B030D-6E8A-4147-A177-3AD203B41FA5}">
                      <a16:colId xmlns:a16="http://schemas.microsoft.com/office/drawing/2014/main" val="90010999"/>
                    </a:ext>
                  </a:extLst>
                </a:gridCol>
                <a:gridCol w="799077">
                  <a:extLst>
                    <a:ext uri="{9D8B030D-6E8A-4147-A177-3AD203B41FA5}">
                      <a16:colId xmlns:a16="http://schemas.microsoft.com/office/drawing/2014/main" val="3450819818"/>
                    </a:ext>
                  </a:extLst>
                </a:gridCol>
                <a:gridCol w="799884">
                  <a:extLst>
                    <a:ext uri="{9D8B030D-6E8A-4147-A177-3AD203B41FA5}">
                      <a16:colId xmlns:a16="http://schemas.microsoft.com/office/drawing/2014/main" val="1451801886"/>
                    </a:ext>
                  </a:extLst>
                </a:gridCol>
                <a:gridCol w="799884">
                  <a:extLst>
                    <a:ext uri="{9D8B030D-6E8A-4147-A177-3AD203B41FA5}">
                      <a16:colId xmlns:a16="http://schemas.microsoft.com/office/drawing/2014/main" val="822684017"/>
                    </a:ext>
                  </a:extLst>
                </a:gridCol>
                <a:gridCol w="799077">
                  <a:extLst>
                    <a:ext uri="{9D8B030D-6E8A-4147-A177-3AD203B41FA5}">
                      <a16:colId xmlns:a16="http://schemas.microsoft.com/office/drawing/2014/main" val="1787326862"/>
                    </a:ext>
                  </a:extLst>
                </a:gridCol>
                <a:gridCol w="799077">
                  <a:extLst>
                    <a:ext uri="{9D8B030D-6E8A-4147-A177-3AD203B41FA5}">
                      <a16:colId xmlns:a16="http://schemas.microsoft.com/office/drawing/2014/main" val="266946936"/>
                    </a:ext>
                  </a:extLst>
                </a:gridCol>
                <a:gridCol w="799884">
                  <a:extLst>
                    <a:ext uri="{9D8B030D-6E8A-4147-A177-3AD203B41FA5}">
                      <a16:colId xmlns:a16="http://schemas.microsoft.com/office/drawing/2014/main" val="288622901"/>
                    </a:ext>
                  </a:extLst>
                </a:gridCol>
                <a:gridCol w="799884">
                  <a:extLst>
                    <a:ext uri="{9D8B030D-6E8A-4147-A177-3AD203B41FA5}">
                      <a16:colId xmlns:a16="http://schemas.microsoft.com/office/drawing/2014/main" val="3842704344"/>
                    </a:ext>
                  </a:extLst>
                </a:gridCol>
                <a:gridCol w="799884">
                  <a:extLst>
                    <a:ext uri="{9D8B030D-6E8A-4147-A177-3AD203B41FA5}">
                      <a16:colId xmlns:a16="http://schemas.microsoft.com/office/drawing/2014/main" val="688610251"/>
                    </a:ext>
                  </a:extLst>
                </a:gridCol>
                <a:gridCol w="812771">
                  <a:extLst>
                    <a:ext uri="{9D8B030D-6E8A-4147-A177-3AD203B41FA5}">
                      <a16:colId xmlns:a16="http://schemas.microsoft.com/office/drawing/2014/main" val="1422742210"/>
                    </a:ext>
                  </a:extLst>
                </a:gridCol>
              </a:tblGrid>
              <a:tr h="210070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THÁNG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CẢ NĂM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240960"/>
                  </a:ext>
                </a:extLst>
              </a:tr>
              <a:tr h="210070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317551"/>
                  </a:ext>
                </a:extLst>
              </a:tr>
              <a:tr h="6378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 THU BÁN HÀNG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154,550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191,620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228,130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265,560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216,100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238,320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265,640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275,490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273,070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311,020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342,530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2,877,030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967441"/>
                  </a:ext>
                </a:extLst>
              </a:tr>
              <a:tr h="3574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 PHÍ HÀNG THÁNG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855515"/>
                  </a:ext>
                </a:extLst>
              </a:tr>
              <a:tr h="3577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Lương nhân viên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636,000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13916"/>
                  </a:ext>
                </a:extLst>
              </a:tr>
              <a:tr h="524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Internet (gói FN90 của Viettel)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5,280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55395"/>
                  </a:ext>
                </a:extLst>
              </a:tr>
              <a:tr h="3577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Nước (m³)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196974"/>
                  </a:ext>
                </a:extLst>
              </a:tr>
              <a:tr h="3577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Điện (Kw)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33,600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074485"/>
                  </a:ext>
                </a:extLst>
              </a:tr>
              <a:tr h="3577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 mặt bằng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857965"/>
                  </a:ext>
                </a:extLst>
              </a:tr>
              <a:tr h="524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Dầu gội, sữa tắm cho thú cưng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1,200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1,300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1,400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1,200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1,200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1,700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1,900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17,700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295752"/>
                  </a:ext>
                </a:extLst>
              </a:tr>
              <a:tr h="3577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Dụng cụ thú y (khăn, lược)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560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580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7,580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643173"/>
                  </a:ext>
                </a:extLst>
              </a:tr>
              <a:tr h="3577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Lệ phí đăng kí kinh doanh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2,600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2,600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46760"/>
                  </a:ext>
                </a:extLst>
              </a:tr>
              <a:tr h="524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 đóng BHXH, BHYT, BHTN, KPCD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152,640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75142"/>
                  </a:ext>
                </a:extLst>
              </a:tr>
              <a:tr h="3577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 quảng cáo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428413"/>
                  </a:ext>
                </a:extLst>
              </a:tr>
              <a:tr h="3577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 điện thoại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210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280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2,780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244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283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8B7D54-B521-0842-B8B2-28296B6F3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12415"/>
              </p:ext>
            </p:extLst>
          </p:nvPr>
        </p:nvGraphicFramePr>
        <p:xfrm>
          <a:off x="87086" y="511629"/>
          <a:ext cx="11876313" cy="60697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6248">
                  <a:extLst>
                    <a:ext uri="{9D8B030D-6E8A-4147-A177-3AD203B41FA5}">
                      <a16:colId xmlns:a16="http://schemas.microsoft.com/office/drawing/2014/main" val="2952289644"/>
                    </a:ext>
                  </a:extLst>
                </a:gridCol>
                <a:gridCol w="813795">
                  <a:extLst>
                    <a:ext uri="{9D8B030D-6E8A-4147-A177-3AD203B41FA5}">
                      <a16:colId xmlns:a16="http://schemas.microsoft.com/office/drawing/2014/main" val="3365251259"/>
                    </a:ext>
                  </a:extLst>
                </a:gridCol>
                <a:gridCol w="697303">
                  <a:extLst>
                    <a:ext uri="{9D8B030D-6E8A-4147-A177-3AD203B41FA5}">
                      <a16:colId xmlns:a16="http://schemas.microsoft.com/office/drawing/2014/main" val="1523325521"/>
                    </a:ext>
                  </a:extLst>
                </a:gridCol>
                <a:gridCol w="814614">
                  <a:extLst>
                    <a:ext uri="{9D8B030D-6E8A-4147-A177-3AD203B41FA5}">
                      <a16:colId xmlns:a16="http://schemas.microsoft.com/office/drawing/2014/main" val="3284367220"/>
                    </a:ext>
                  </a:extLst>
                </a:gridCol>
                <a:gridCol w="813795">
                  <a:extLst>
                    <a:ext uri="{9D8B030D-6E8A-4147-A177-3AD203B41FA5}">
                      <a16:colId xmlns:a16="http://schemas.microsoft.com/office/drawing/2014/main" val="648782988"/>
                    </a:ext>
                  </a:extLst>
                </a:gridCol>
                <a:gridCol w="813795">
                  <a:extLst>
                    <a:ext uri="{9D8B030D-6E8A-4147-A177-3AD203B41FA5}">
                      <a16:colId xmlns:a16="http://schemas.microsoft.com/office/drawing/2014/main" val="2654736187"/>
                    </a:ext>
                  </a:extLst>
                </a:gridCol>
                <a:gridCol w="813795">
                  <a:extLst>
                    <a:ext uri="{9D8B030D-6E8A-4147-A177-3AD203B41FA5}">
                      <a16:colId xmlns:a16="http://schemas.microsoft.com/office/drawing/2014/main" val="40934350"/>
                    </a:ext>
                  </a:extLst>
                </a:gridCol>
                <a:gridCol w="814614">
                  <a:extLst>
                    <a:ext uri="{9D8B030D-6E8A-4147-A177-3AD203B41FA5}">
                      <a16:colId xmlns:a16="http://schemas.microsoft.com/office/drawing/2014/main" val="2337357592"/>
                    </a:ext>
                  </a:extLst>
                </a:gridCol>
                <a:gridCol w="813795">
                  <a:extLst>
                    <a:ext uri="{9D8B030D-6E8A-4147-A177-3AD203B41FA5}">
                      <a16:colId xmlns:a16="http://schemas.microsoft.com/office/drawing/2014/main" val="1919908912"/>
                    </a:ext>
                  </a:extLst>
                </a:gridCol>
                <a:gridCol w="813795">
                  <a:extLst>
                    <a:ext uri="{9D8B030D-6E8A-4147-A177-3AD203B41FA5}">
                      <a16:colId xmlns:a16="http://schemas.microsoft.com/office/drawing/2014/main" val="2127121069"/>
                    </a:ext>
                  </a:extLst>
                </a:gridCol>
                <a:gridCol w="813795">
                  <a:extLst>
                    <a:ext uri="{9D8B030D-6E8A-4147-A177-3AD203B41FA5}">
                      <a16:colId xmlns:a16="http://schemas.microsoft.com/office/drawing/2014/main" val="940106606"/>
                    </a:ext>
                  </a:extLst>
                </a:gridCol>
                <a:gridCol w="814614">
                  <a:extLst>
                    <a:ext uri="{9D8B030D-6E8A-4147-A177-3AD203B41FA5}">
                      <a16:colId xmlns:a16="http://schemas.microsoft.com/office/drawing/2014/main" val="736011019"/>
                    </a:ext>
                  </a:extLst>
                </a:gridCol>
                <a:gridCol w="814614">
                  <a:extLst>
                    <a:ext uri="{9D8B030D-6E8A-4147-A177-3AD203B41FA5}">
                      <a16:colId xmlns:a16="http://schemas.microsoft.com/office/drawing/2014/main" val="2020782312"/>
                    </a:ext>
                  </a:extLst>
                </a:gridCol>
                <a:gridCol w="827741">
                  <a:extLst>
                    <a:ext uri="{9D8B030D-6E8A-4147-A177-3AD203B41FA5}">
                      <a16:colId xmlns:a16="http://schemas.microsoft.com/office/drawing/2014/main" val="4240882547"/>
                    </a:ext>
                  </a:extLst>
                </a:gridCol>
              </a:tblGrid>
              <a:tr h="4001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Pate thú cưng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16,000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16,500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16,000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17,000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186,500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195617"/>
                  </a:ext>
                </a:extLst>
              </a:tr>
              <a:tr h="4001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Thức ăn hạt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7,600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7,700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7,900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8,700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8,700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95,600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575112"/>
                  </a:ext>
                </a:extLst>
              </a:tr>
              <a:tr h="4001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Cát (5 kg)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1,100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1,200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1,300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1,400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1,100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1,400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1,700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1,900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1,900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17,500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748132"/>
                  </a:ext>
                </a:extLst>
              </a:tr>
              <a:tr h="4001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Cát (10kg)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870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9,960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5817"/>
                  </a:ext>
                </a:extLst>
              </a:tr>
              <a:tr h="4001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Website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1,080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479901"/>
                  </a:ext>
                </a:extLst>
              </a:tr>
              <a:tr h="4001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Bông băng y tế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210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230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260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270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2,730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22805"/>
                  </a:ext>
                </a:extLst>
              </a:tr>
              <a:tr h="4001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Khấu hao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30,324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339210"/>
                  </a:ext>
                </a:extLst>
              </a:tr>
              <a:tr h="4001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Lệ phí đăng kí kinh doanh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2,600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2,600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35473"/>
                  </a:ext>
                </a:extLst>
              </a:tr>
              <a:tr h="4001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Thuế môn bài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98744"/>
                  </a:ext>
                </a:extLst>
              </a:tr>
              <a:tr h="83628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Tổng chi phí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143,277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139,697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140,067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146,037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150,367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139,017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139,417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145,867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146,567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142,147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148,367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150,047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1,728,277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14719"/>
                  </a:ext>
                </a:extLst>
              </a:tr>
              <a:tr h="53097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Lợi nhuận trước thuế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-36,027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-20,077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11,223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27,153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40,653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67,953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75,343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85,113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100,083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114,783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118,153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118,683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705,633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293359"/>
                  </a:ext>
                </a:extLst>
              </a:tr>
              <a:tr h="53097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Chi phí thuế TNDN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-7,205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-4,015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2,244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5,430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8,130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13,590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15,068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17,022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20,016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22,956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23,630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23,736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141,126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795407"/>
                  </a:ext>
                </a:extLst>
              </a:tr>
              <a:tr h="53097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Lợi nhuận sau thuế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-28,221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-16,061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8,978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21,722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32,522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54,362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60,274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68,090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80,066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91,826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94,522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94,946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565,106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740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681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70633" y="2643"/>
            <a:ext cx="8215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5.5 Lưu chuyển tiền mặt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594AC57-9A54-604F-B839-C006C9C5B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680579"/>
              </p:ext>
            </p:extLst>
          </p:nvPr>
        </p:nvGraphicFramePr>
        <p:xfrm>
          <a:off x="163286" y="525863"/>
          <a:ext cx="11843658" cy="62658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4301">
                  <a:extLst>
                    <a:ext uri="{9D8B030D-6E8A-4147-A177-3AD203B41FA5}">
                      <a16:colId xmlns:a16="http://schemas.microsoft.com/office/drawing/2014/main" val="2170894757"/>
                    </a:ext>
                  </a:extLst>
                </a:gridCol>
                <a:gridCol w="1534301">
                  <a:extLst>
                    <a:ext uri="{9D8B030D-6E8A-4147-A177-3AD203B41FA5}">
                      <a16:colId xmlns:a16="http://schemas.microsoft.com/office/drawing/2014/main" val="478367472"/>
                    </a:ext>
                  </a:extLst>
                </a:gridCol>
                <a:gridCol w="658110">
                  <a:extLst>
                    <a:ext uri="{9D8B030D-6E8A-4147-A177-3AD203B41FA5}">
                      <a16:colId xmlns:a16="http://schemas.microsoft.com/office/drawing/2014/main" val="3611791486"/>
                    </a:ext>
                  </a:extLst>
                </a:gridCol>
                <a:gridCol w="658110">
                  <a:extLst>
                    <a:ext uri="{9D8B030D-6E8A-4147-A177-3AD203B41FA5}">
                      <a16:colId xmlns:a16="http://schemas.microsoft.com/office/drawing/2014/main" val="385489671"/>
                    </a:ext>
                  </a:extLst>
                </a:gridCol>
                <a:gridCol w="658110">
                  <a:extLst>
                    <a:ext uri="{9D8B030D-6E8A-4147-A177-3AD203B41FA5}">
                      <a16:colId xmlns:a16="http://schemas.microsoft.com/office/drawing/2014/main" val="3397359979"/>
                    </a:ext>
                  </a:extLst>
                </a:gridCol>
                <a:gridCol w="658110">
                  <a:extLst>
                    <a:ext uri="{9D8B030D-6E8A-4147-A177-3AD203B41FA5}">
                      <a16:colId xmlns:a16="http://schemas.microsoft.com/office/drawing/2014/main" val="544562583"/>
                    </a:ext>
                  </a:extLst>
                </a:gridCol>
                <a:gridCol w="658110">
                  <a:extLst>
                    <a:ext uri="{9D8B030D-6E8A-4147-A177-3AD203B41FA5}">
                      <a16:colId xmlns:a16="http://schemas.microsoft.com/office/drawing/2014/main" val="4118091230"/>
                    </a:ext>
                  </a:extLst>
                </a:gridCol>
                <a:gridCol w="658110">
                  <a:extLst>
                    <a:ext uri="{9D8B030D-6E8A-4147-A177-3AD203B41FA5}">
                      <a16:colId xmlns:a16="http://schemas.microsoft.com/office/drawing/2014/main" val="944589572"/>
                    </a:ext>
                  </a:extLst>
                </a:gridCol>
                <a:gridCol w="658110">
                  <a:extLst>
                    <a:ext uri="{9D8B030D-6E8A-4147-A177-3AD203B41FA5}">
                      <a16:colId xmlns:a16="http://schemas.microsoft.com/office/drawing/2014/main" val="1099980332"/>
                    </a:ext>
                  </a:extLst>
                </a:gridCol>
                <a:gridCol w="658110">
                  <a:extLst>
                    <a:ext uri="{9D8B030D-6E8A-4147-A177-3AD203B41FA5}">
                      <a16:colId xmlns:a16="http://schemas.microsoft.com/office/drawing/2014/main" val="2461705924"/>
                    </a:ext>
                  </a:extLst>
                </a:gridCol>
                <a:gridCol w="658110">
                  <a:extLst>
                    <a:ext uri="{9D8B030D-6E8A-4147-A177-3AD203B41FA5}">
                      <a16:colId xmlns:a16="http://schemas.microsoft.com/office/drawing/2014/main" val="2019994265"/>
                    </a:ext>
                  </a:extLst>
                </a:gridCol>
                <a:gridCol w="658110">
                  <a:extLst>
                    <a:ext uri="{9D8B030D-6E8A-4147-A177-3AD203B41FA5}">
                      <a16:colId xmlns:a16="http://schemas.microsoft.com/office/drawing/2014/main" val="1013022205"/>
                    </a:ext>
                  </a:extLst>
                </a:gridCol>
                <a:gridCol w="658110">
                  <a:extLst>
                    <a:ext uri="{9D8B030D-6E8A-4147-A177-3AD203B41FA5}">
                      <a16:colId xmlns:a16="http://schemas.microsoft.com/office/drawing/2014/main" val="751122071"/>
                    </a:ext>
                  </a:extLst>
                </a:gridCol>
                <a:gridCol w="767923">
                  <a:extLst>
                    <a:ext uri="{9D8B030D-6E8A-4147-A177-3AD203B41FA5}">
                      <a16:colId xmlns:a16="http://schemas.microsoft.com/office/drawing/2014/main" val="903671396"/>
                    </a:ext>
                  </a:extLst>
                </a:gridCol>
                <a:gridCol w="767923">
                  <a:extLst>
                    <a:ext uri="{9D8B030D-6E8A-4147-A177-3AD203B41FA5}">
                      <a16:colId xmlns:a16="http://schemas.microsoft.com/office/drawing/2014/main" val="1581408940"/>
                    </a:ext>
                  </a:extLst>
                </a:gridCol>
              </a:tblGrid>
              <a:tr h="143828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Danh mục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</a:rPr>
                        <a:t>Tháng</a:t>
                      </a:r>
                      <a:endParaRPr lang="en-VN" sz="7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</a:rPr>
                        <a:t>Cả năm</a:t>
                      </a:r>
                      <a:endParaRPr lang="en-VN" sz="7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85461"/>
                  </a:ext>
                </a:extLst>
              </a:tr>
              <a:tr h="143828">
                <a:tc gridSpan="2"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7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7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VN" sz="7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VN" sz="7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7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VN" sz="7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VN" sz="7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VN" sz="7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VN" sz="7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7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VN" sz="7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VN" sz="7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651954"/>
                  </a:ext>
                </a:extLst>
              </a:tr>
              <a:tr h="270450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THU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Dư tiền mặt đầu tháng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70,000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36,500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18,950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32,700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62,380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105,560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176,040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253,910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341,550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444,160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561,470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682,150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2,785,370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564978"/>
                  </a:ext>
                </a:extLst>
              </a:tr>
              <a:tr h="270450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Doanh thu tiền mặt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107,250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119,620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151,290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173,190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191,020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206,970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214,760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230,980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246,650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256,930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266,520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268,730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2,433,910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4789"/>
                  </a:ext>
                </a:extLst>
              </a:tr>
              <a:tr h="270450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Tổng thu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107,320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119,657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151,309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173,223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191,082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207,076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214,936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231,234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246,992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257,374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267,081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269,412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2,436,695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313679"/>
                  </a:ext>
                </a:extLst>
              </a:tr>
              <a:tr h="270450">
                <a:tc rowSpan="1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CHI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Lương nhân viên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53,000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53,000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53,000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53,000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53,000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53,000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53,000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53,000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53,000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53,000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53,000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53,000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636,000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4848"/>
                  </a:ext>
                </a:extLst>
              </a:tr>
              <a:tr h="39707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Internet (gói FN90 của Viettel)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440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440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440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440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440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440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440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440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440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440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440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440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5,280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7767"/>
                  </a:ext>
                </a:extLst>
              </a:tr>
              <a:tr h="17946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Nước (m³)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12,000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176504"/>
                  </a:ext>
                </a:extLst>
              </a:tr>
              <a:tr h="17946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Điện (Kw)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2,800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2,800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2,800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2,800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2,800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2,800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2,800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2,800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2,800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2,800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2,800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2,800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33,600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68296"/>
                  </a:ext>
                </a:extLst>
              </a:tr>
              <a:tr h="270450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Tiền mặt bằng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300,000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786343"/>
                  </a:ext>
                </a:extLst>
              </a:tr>
              <a:tr h="39707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Dầu gội, sữa tắm cho thú cưng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1,200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1,300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1,400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1,500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1,200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1,200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1,500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1,700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1,800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1,900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17,700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8249"/>
                  </a:ext>
                </a:extLst>
              </a:tr>
              <a:tr h="34756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Dụng cụ thú y (khăn, lược)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450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500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550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560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580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500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540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600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750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800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850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900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7,580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482069"/>
                  </a:ext>
                </a:extLst>
              </a:tr>
              <a:tr h="39707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Phí đóng BHXH, BHYT, BHTN, KPCD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12,720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12,720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12,720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12,720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12,720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12,720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12,720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12,720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12,720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12,720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12,720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12,720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152,640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305999"/>
                  </a:ext>
                </a:extLst>
              </a:tr>
              <a:tr h="270450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Phí quảng cáo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20,000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20,000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20,000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20,000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20,000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215,000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35952"/>
                  </a:ext>
                </a:extLst>
              </a:tr>
              <a:tr h="17946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Tiền điện thoại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210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280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300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2,780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362345"/>
                  </a:ext>
                </a:extLst>
              </a:tr>
              <a:tr h="270450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Pate thú cưng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15,500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15,500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16,000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16,500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15,000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16,000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17,000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186,500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504263"/>
                  </a:ext>
                </a:extLst>
              </a:tr>
              <a:tr h="17946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Thức ăn hạt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7,500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7,600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7,700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7,900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8,000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7,500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7,500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7,000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8,500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8,700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8,700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9,000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95,600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151532"/>
                  </a:ext>
                </a:extLst>
              </a:tr>
              <a:tr h="17946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Cát (5 kg)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1,100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1,200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1,300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1,400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1,100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1,400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1,500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1,700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1,900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1,900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17,500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99381"/>
                  </a:ext>
                </a:extLst>
              </a:tr>
              <a:tr h="17946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Cát (10kg)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750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800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800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820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820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800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800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750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850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870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900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9,960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986109"/>
                  </a:ext>
                </a:extLst>
              </a:tr>
              <a:tr h="17946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Website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90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90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90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90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90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90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90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90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90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90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90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90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1,080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07193"/>
                  </a:ext>
                </a:extLst>
              </a:tr>
              <a:tr h="17946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Bông băng y tế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210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230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190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260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270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2,730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67020"/>
                  </a:ext>
                </a:extLst>
              </a:tr>
              <a:tr h="17946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Thuế môn bài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2,000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04880"/>
                  </a:ext>
                </a:extLst>
              </a:tr>
              <a:tr h="34756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Lệ phí đăng kí kinh doanh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2,600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224895"/>
                  </a:ext>
                </a:extLst>
              </a:tr>
              <a:tr h="27045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Tổng chi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140,750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137,170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137,540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143,510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147,840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136,490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136,890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143,340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144,040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139,620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145,840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147,520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1,695,950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030484"/>
                  </a:ext>
                </a:extLst>
              </a:tr>
              <a:tr h="27045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Dư tiền mặt cuối tháng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36,500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18,950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32,700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62,380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105,560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176,040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253,910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341,550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444,160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561,470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682,150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803,360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</a:rPr>
                        <a:t>3,523,330</a:t>
                      </a:r>
                      <a:endParaRPr lang="en-VN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44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604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" t="17439" b="12677"/>
          <a:stretch/>
        </p:blipFill>
        <p:spPr>
          <a:xfrm>
            <a:off x="0" y="0"/>
            <a:ext cx="12188142" cy="6858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569" y="4553071"/>
            <a:ext cx="1532895" cy="1390743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61" y="279451"/>
            <a:ext cx="3170947" cy="24520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90122" y="2419645"/>
            <a:ext cx="4920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/>
              <a:t>CẢM ƠN THẦY CÔ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2054627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592429" y="3736846"/>
            <a:ext cx="2741080" cy="10772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zh-CN" sz="7000">
                <a:solidFill>
                  <a:srgbClr val="FF000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1</a:t>
            </a:r>
            <a:endParaRPr lang="en-US" sz="7000">
              <a:solidFill>
                <a:srgbClr val="FF0000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75" y="3310172"/>
            <a:ext cx="2622785" cy="393110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11" y="5091636"/>
            <a:ext cx="1532895" cy="13907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2429" y="4813191"/>
            <a:ext cx="4487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err="1"/>
              <a:t>Mô</a:t>
            </a:r>
            <a:r>
              <a:rPr lang="en-US" sz="3200" b="1"/>
              <a:t> </a:t>
            </a:r>
            <a:r>
              <a:rPr lang="en-US" sz="3200" b="1" err="1"/>
              <a:t>tả</a:t>
            </a:r>
            <a:r>
              <a:rPr lang="en-US" sz="3200" b="1"/>
              <a:t> </a:t>
            </a:r>
            <a:r>
              <a:rPr lang="en-US" sz="3200" b="1" err="1"/>
              <a:t>doanh</a:t>
            </a:r>
            <a:r>
              <a:rPr lang="en-US" sz="3200" b="1"/>
              <a:t> </a:t>
            </a:r>
            <a:r>
              <a:rPr lang="en-US" sz="3200" b="1" err="1"/>
              <a:t>nghiệp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489345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4" b="12504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cxnSp>
        <p:nvCxnSpPr>
          <p:cNvPr id="206" name="Shape 206"/>
          <p:cNvCxnSpPr/>
          <p:nvPr/>
        </p:nvCxnSpPr>
        <p:spPr>
          <a:xfrm>
            <a:off x="3199683" y="6142864"/>
            <a:ext cx="167425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7308699" y="1157764"/>
            <a:ext cx="47613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err="1"/>
              <a:t>Lĩnh</a:t>
            </a:r>
            <a:r>
              <a:rPr lang="en-US" sz="1900" b="1"/>
              <a:t> </a:t>
            </a:r>
            <a:r>
              <a:rPr lang="en-US" sz="1900" b="1" err="1"/>
              <a:t>vực</a:t>
            </a:r>
            <a:r>
              <a:rPr lang="en-US" sz="1900" b="1"/>
              <a:t> </a:t>
            </a:r>
            <a:r>
              <a:rPr lang="en-US" sz="1900" b="1" err="1"/>
              <a:t>hoạt</a:t>
            </a:r>
            <a:r>
              <a:rPr lang="en-US" sz="1900" b="1"/>
              <a:t> </a:t>
            </a:r>
            <a:r>
              <a:rPr lang="en-US" sz="1900" b="1" err="1"/>
              <a:t>động</a:t>
            </a:r>
            <a:endParaRPr lang="en-US" sz="1900" b="1"/>
          </a:p>
        </p:txBody>
      </p:sp>
      <p:sp>
        <p:nvSpPr>
          <p:cNvPr id="20" name="TextBox 19"/>
          <p:cNvSpPr txBox="1"/>
          <p:nvPr/>
        </p:nvSpPr>
        <p:spPr>
          <a:xfrm>
            <a:off x="7308233" y="1557755"/>
            <a:ext cx="4473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err="1"/>
              <a:t>Dịch</a:t>
            </a:r>
            <a:r>
              <a:rPr lang="en-US" sz="1600"/>
              <a:t> </a:t>
            </a:r>
            <a:r>
              <a:rPr lang="en-US" sz="1600" err="1"/>
              <a:t>vụ</a:t>
            </a:r>
            <a:endParaRPr lang="en-US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268" y="1196859"/>
            <a:ext cx="463143" cy="433746"/>
          </a:xfrm>
          <a:prstGeom prst="rect">
            <a:avLst/>
          </a:prstGeom>
        </p:spPr>
      </p:pic>
      <p:pic>
        <p:nvPicPr>
          <p:cNvPr id="21" name="图片 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821" y="1995781"/>
            <a:ext cx="463143" cy="43374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27943" y="1958760"/>
            <a:ext cx="47613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err="1"/>
              <a:t>Hoạt</a:t>
            </a:r>
            <a:r>
              <a:rPr lang="en-US" sz="1900" b="1"/>
              <a:t> </a:t>
            </a:r>
            <a:r>
              <a:rPr lang="en-US" sz="1900" b="1" err="1"/>
              <a:t>động</a:t>
            </a:r>
            <a:r>
              <a:rPr lang="en-US" sz="1900" b="1"/>
              <a:t> </a:t>
            </a:r>
            <a:r>
              <a:rPr lang="en-US" sz="1900" b="1" err="1"/>
              <a:t>chủ</a:t>
            </a:r>
            <a:r>
              <a:rPr lang="en-US" sz="1900" b="1"/>
              <a:t> </a:t>
            </a:r>
            <a:r>
              <a:rPr lang="en-US" sz="1900" b="1" err="1"/>
              <a:t>yếu</a:t>
            </a:r>
            <a:r>
              <a:rPr lang="en-US" sz="1900" b="1"/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08233" y="2324351"/>
            <a:ext cx="3066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sz="1600"/>
              <a:t>Trông giữ chó mèo</a:t>
            </a:r>
            <a:endParaRPr lang="en-US" sz="16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sz="1600"/>
              <a:t>Chăm sóc thú cưng</a:t>
            </a:r>
            <a:endParaRPr lang="en-US" sz="16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err="1"/>
              <a:t>Khám</a:t>
            </a:r>
            <a:r>
              <a:rPr lang="en-US" sz="1600"/>
              <a:t> </a:t>
            </a:r>
            <a:r>
              <a:rPr lang="en-US" sz="1600" err="1"/>
              <a:t>và</a:t>
            </a:r>
            <a:r>
              <a:rPr lang="en-US" sz="1600"/>
              <a:t> </a:t>
            </a:r>
            <a:r>
              <a:rPr lang="en-US" sz="1600" err="1"/>
              <a:t>chữa</a:t>
            </a:r>
            <a:r>
              <a:rPr lang="en-US" sz="1600"/>
              <a:t> </a:t>
            </a:r>
            <a:r>
              <a:rPr lang="en-US" sz="1600" err="1"/>
              <a:t>bệnh</a:t>
            </a:r>
            <a:r>
              <a:rPr lang="en-US" sz="1600"/>
              <a:t> </a:t>
            </a:r>
            <a:r>
              <a:rPr lang="en-US" sz="1600" err="1"/>
              <a:t>cho</a:t>
            </a:r>
            <a:r>
              <a:rPr lang="en-US" sz="1600"/>
              <a:t> </a:t>
            </a:r>
            <a:r>
              <a:rPr lang="en-US" sz="1600" err="1"/>
              <a:t>chó</a:t>
            </a:r>
            <a:r>
              <a:rPr lang="en-US" sz="1600"/>
              <a:t> </a:t>
            </a:r>
            <a:r>
              <a:rPr lang="en-US" sz="1600" err="1"/>
              <a:t>mèo</a:t>
            </a:r>
            <a:endParaRPr lang="en-US" sz="16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24" name="图片 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268" y="3429000"/>
            <a:ext cx="463143" cy="43374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227943" y="3451731"/>
            <a:ext cx="47613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err="1"/>
              <a:t>Khách</a:t>
            </a:r>
            <a:r>
              <a:rPr lang="en-US" sz="1900" b="1"/>
              <a:t> </a:t>
            </a:r>
            <a:r>
              <a:rPr lang="en-US" sz="1900" b="1" err="1"/>
              <a:t>hàng</a:t>
            </a:r>
            <a:r>
              <a:rPr lang="en-US" sz="1900" b="1"/>
              <a:t> </a:t>
            </a:r>
            <a:r>
              <a:rPr lang="en-US" sz="1900" b="1" err="1"/>
              <a:t>chủ</a:t>
            </a:r>
            <a:r>
              <a:rPr lang="en-US" sz="1900" b="1"/>
              <a:t> </a:t>
            </a:r>
            <a:r>
              <a:rPr lang="en-US" sz="1900" b="1" err="1"/>
              <a:t>yếu</a:t>
            </a:r>
            <a:r>
              <a:rPr lang="en-US" sz="1900" b="1"/>
              <a:t> </a:t>
            </a:r>
            <a:r>
              <a:rPr lang="en-US" sz="1900" b="1" err="1"/>
              <a:t>sẽ</a:t>
            </a:r>
            <a:r>
              <a:rPr lang="en-US" sz="1900" b="1"/>
              <a:t> </a:t>
            </a:r>
            <a:r>
              <a:rPr lang="en-US" sz="1900" b="1" err="1"/>
              <a:t>là</a:t>
            </a:r>
            <a:r>
              <a:rPr lang="en-US" sz="1900" b="1"/>
              <a:t>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08233" y="3793145"/>
            <a:ext cx="5055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sz="1600"/>
              <a:t>Những người có nhu cầu nuôi thú cưng</a:t>
            </a:r>
            <a:endParaRPr lang="en-US" sz="16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7227943" y="4209420"/>
            <a:ext cx="47613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err="1"/>
              <a:t>Lợi</a:t>
            </a:r>
            <a:r>
              <a:rPr lang="en-US" sz="1900" b="1"/>
              <a:t> </a:t>
            </a:r>
            <a:r>
              <a:rPr lang="en-US" sz="1900" b="1" err="1"/>
              <a:t>ích</a:t>
            </a:r>
            <a:r>
              <a:rPr lang="en-US" sz="1900" b="1"/>
              <a:t> </a:t>
            </a:r>
            <a:r>
              <a:rPr lang="en-US" sz="1900" b="1" err="1"/>
              <a:t>đem</a:t>
            </a:r>
            <a:r>
              <a:rPr lang="en-US" sz="1900" b="1"/>
              <a:t> </a:t>
            </a:r>
            <a:r>
              <a:rPr lang="en-US" sz="1900" b="1" err="1"/>
              <a:t>đến</a:t>
            </a:r>
            <a:r>
              <a:rPr lang="en-US" sz="1900" b="1"/>
              <a:t> </a:t>
            </a:r>
            <a:r>
              <a:rPr lang="en-US" sz="1900" b="1" err="1"/>
              <a:t>cho</a:t>
            </a:r>
            <a:r>
              <a:rPr lang="en-US" sz="1900" b="1"/>
              <a:t> </a:t>
            </a:r>
            <a:r>
              <a:rPr lang="en-US" sz="1900" b="1" err="1"/>
              <a:t>khách</a:t>
            </a:r>
            <a:r>
              <a:rPr lang="en-US" sz="1900" b="1"/>
              <a:t> </a:t>
            </a:r>
            <a:r>
              <a:rPr lang="en-US" sz="1900" b="1" err="1"/>
              <a:t>hàng</a:t>
            </a:r>
            <a:endParaRPr lang="en-US" sz="1900" b="1"/>
          </a:p>
        </p:txBody>
      </p:sp>
      <p:pic>
        <p:nvPicPr>
          <p:cNvPr id="15" name="图片 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820" y="4219121"/>
            <a:ext cx="463143" cy="43374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301493" y="4676027"/>
            <a:ext cx="48421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sz="1600"/>
              <a:t>Đáp ứng nhu cầu chăm sóc</a:t>
            </a:r>
            <a:r>
              <a:rPr lang="en-US" sz="1600"/>
              <a:t> </a:t>
            </a:r>
            <a:r>
              <a:rPr lang="en-US" sz="1600" err="1"/>
              <a:t>và</a:t>
            </a:r>
            <a:r>
              <a:rPr lang="en-US" sz="1600"/>
              <a:t> </a:t>
            </a:r>
            <a:r>
              <a:rPr lang="en-US" sz="1600" err="1"/>
              <a:t>chữa</a:t>
            </a:r>
            <a:r>
              <a:rPr lang="en-US" sz="1600"/>
              <a:t> </a:t>
            </a:r>
            <a:r>
              <a:rPr lang="en-US" sz="1600" err="1"/>
              <a:t>bệnh</a:t>
            </a:r>
            <a:r>
              <a:rPr lang="en-US" sz="1600"/>
              <a:t> </a:t>
            </a:r>
            <a:r>
              <a:rPr lang="en-US" sz="1600" err="1"/>
              <a:t>cho</a:t>
            </a:r>
            <a:r>
              <a:rPr lang="vi-VN" sz="1600"/>
              <a:t> thú cưng</a:t>
            </a:r>
            <a:endParaRPr lang="en-US" sz="16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sz="1600"/>
              <a:t>Cung cấp kiến thức chăm sóc thú cưng</a:t>
            </a:r>
            <a:endParaRPr lang="en-US" sz="16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sz="1600"/>
              <a:t>Trông giữ thú cưng cho khách hàng có nhu cầu</a:t>
            </a:r>
            <a:endParaRPr lang="en-US" sz="16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sz="1600"/>
              <a:t>Cắt tỉa lông cho thú cưng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B3829F-37E9-B245-BA57-E05193ED9B1C}"/>
              </a:ext>
            </a:extLst>
          </p:cNvPr>
          <p:cNvSpPr/>
          <p:nvPr/>
        </p:nvSpPr>
        <p:spPr>
          <a:xfrm>
            <a:off x="6650301" y="250505"/>
            <a:ext cx="4051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n-US" sz="3200" b="1" err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Mô</a:t>
            </a:r>
            <a:r>
              <a:rPr lang="en-US" sz="3200" b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en-US" sz="3200" b="1" err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tả</a:t>
            </a:r>
            <a:r>
              <a:rPr lang="en-US" sz="3200" b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en-US" sz="3200" b="1" err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doanh</a:t>
            </a:r>
            <a:r>
              <a:rPr lang="en-US" sz="3200" b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en-US" sz="3200" b="1" err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nghiệp</a:t>
            </a:r>
            <a:endParaRPr lang="en-US" sz="3200" b="1">
              <a:solidFill>
                <a:schemeClr val="tx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2" grpId="0"/>
      <p:bldP spid="9" grpId="0"/>
      <p:bldP spid="25" grpId="0"/>
      <p:bldP spid="26" grpId="0"/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592429" y="3736846"/>
            <a:ext cx="2741080" cy="10772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0">
                <a:solidFill>
                  <a:srgbClr val="FF000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75" y="3310172"/>
            <a:ext cx="2622785" cy="393110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11" y="5091636"/>
            <a:ext cx="1532895" cy="13907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2429" y="4813191"/>
            <a:ext cx="4487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Thông tin thành viên</a:t>
            </a:r>
          </a:p>
        </p:txBody>
      </p:sp>
    </p:spTree>
    <p:extLst>
      <p:ext uri="{BB962C8B-B14F-4D97-AF65-F5344CB8AC3E}">
        <p14:creationId xmlns:p14="http://schemas.microsoft.com/office/powerpoint/2010/main" val="3099158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826806" y="1371922"/>
            <a:ext cx="2819400" cy="281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" name="图片占位符 3"/>
          <p:cNvPicPr>
            <a:picLocks noGrp="1" noChangeAspect="1"/>
          </p:cNvPicPr>
          <p:nvPr>
            <p:ph type="pic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4688042" y="1442525"/>
            <a:ext cx="2819400" cy="281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" name="图片占位符 4"/>
          <p:cNvPicPr>
            <a:picLocks noGrp="1" noChangeAspect="1"/>
          </p:cNvPicPr>
          <p:nvPr>
            <p:ph type="pic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8536576" y="1442525"/>
            <a:ext cx="2819400" cy="281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0" name="Shape 450"/>
          <p:cNvSpPr/>
          <p:nvPr/>
        </p:nvSpPr>
        <p:spPr>
          <a:xfrm>
            <a:off x="716654" y="728904"/>
            <a:ext cx="837127" cy="643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14697" y="1259813"/>
            <a:ext cx="3043618" cy="3043618"/>
            <a:chOff x="1253141" y="1907191"/>
            <a:chExt cx="3043618" cy="3043618"/>
          </a:xfrm>
        </p:grpSpPr>
        <p:sp>
          <p:nvSpPr>
            <p:cNvPr id="3" name="椭圆 2"/>
            <p:cNvSpPr/>
            <p:nvPr/>
          </p:nvSpPr>
          <p:spPr>
            <a:xfrm>
              <a:off x="1253141" y="1907191"/>
              <a:ext cx="3043618" cy="3043618"/>
            </a:xfrm>
            <a:prstGeom prst="ellipse">
              <a:avLst/>
            </a:prstGeom>
            <a:noFill/>
            <a:ln w="222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Shape 451"/>
            <p:cNvSpPr/>
            <p:nvPr/>
          </p:nvSpPr>
          <p:spPr>
            <a:xfrm>
              <a:off x="3349155" y="2325885"/>
              <a:ext cx="771033" cy="275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LOVE  U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569582" y="1330416"/>
            <a:ext cx="3043618" cy="3043618"/>
            <a:chOff x="4574190" y="1907191"/>
            <a:chExt cx="3043618" cy="3043618"/>
          </a:xfrm>
        </p:grpSpPr>
        <p:sp>
          <p:nvSpPr>
            <p:cNvPr id="452" name="Shape 452"/>
            <p:cNvSpPr/>
            <p:nvPr/>
          </p:nvSpPr>
          <p:spPr>
            <a:xfrm>
              <a:off x="6695939" y="2325885"/>
              <a:ext cx="771033" cy="275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>
                <a:buSzPct val="25000"/>
              </a:pPr>
              <a:r>
                <a:rPr lang="en-US" altLang="zh-CN" sz="12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LOVE  U</a:t>
              </a:r>
            </a:p>
          </p:txBody>
        </p:sp>
        <p:sp>
          <p:nvSpPr>
            <p:cNvPr id="33" name="椭圆 32"/>
            <p:cNvSpPr/>
            <p:nvPr/>
          </p:nvSpPr>
          <p:spPr>
            <a:xfrm>
              <a:off x="4574190" y="1907191"/>
              <a:ext cx="3043618" cy="3043618"/>
            </a:xfrm>
            <a:prstGeom prst="ellipse">
              <a:avLst/>
            </a:prstGeom>
            <a:noFill/>
            <a:ln w="222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424467" y="1330416"/>
            <a:ext cx="3043618" cy="3043618"/>
            <a:chOff x="7907941" y="1907191"/>
            <a:chExt cx="3043618" cy="3043618"/>
          </a:xfrm>
        </p:grpSpPr>
        <p:sp>
          <p:nvSpPr>
            <p:cNvPr id="453" name="Shape 453"/>
            <p:cNvSpPr/>
            <p:nvPr/>
          </p:nvSpPr>
          <p:spPr>
            <a:xfrm>
              <a:off x="9941414" y="2325885"/>
              <a:ext cx="771033" cy="275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>
                <a:buSzPct val="25000"/>
              </a:pPr>
              <a:r>
                <a:rPr lang="en-US" altLang="zh-CN" sz="12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LOVE  U</a:t>
              </a:r>
            </a:p>
          </p:txBody>
        </p:sp>
        <p:sp>
          <p:nvSpPr>
            <p:cNvPr id="34" name="椭圆 33"/>
            <p:cNvSpPr/>
            <p:nvPr/>
          </p:nvSpPr>
          <p:spPr>
            <a:xfrm>
              <a:off x="7907941" y="1907191"/>
              <a:ext cx="3043618" cy="3043618"/>
            </a:xfrm>
            <a:prstGeom prst="ellipse">
              <a:avLst/>
            </a:prstGeom>
            <a:noFill/>
            <a:ln w="222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07986" y="4395135"/>
            <a:ext cx="2905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err="1"/>
              <a:t>Đỗ</a:t>
            </a:r>
            <a:r>
              <a:rPr lang="en-US" sz="2000" b="1"/>
              <a:t> </a:t>
            </a:r>
            <a:r>
              <a:rPr lang="en-US" sz="2000" b="1" err="1"/>
              <a:t>Chí</a:t>
            </a:r>
            <a:r>
              <a:rPr lang="en-US" sz="2000" b="1"/>
              <a:t> </a:t>
            </a:r>
            <a:r>
              <a:rPr lang="en-US" sz="2000" b="1" err="1"/>
              <a:t>Tú</a:t>
            </a:r>
            <a:r>
              <a:rPr lang="en-US" sz="2000" b="1"/>
              <a:t> -PS11575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2417" y="4886949"/>
            <a:ext cx="3217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1996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Mobile Developer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err="1"/>
              <a:t>Học</a:t>
            </a:r>
            <a:r>
              <a:rPr lang="en-US" sz="2000"/>
              <a:t> 2 </a:t>
            </a:r>
            <a:r>
              <a:rPr lang="en-US" sz="2000" err="1"/>
              <a:t>năm</a:t>
            </a:r>
            <a:r>
              <a:rPr lang="en-US" sz="2000"/>
              <a:t> 4 </a:t>
            </a:r>
            <a:r>
              <a:rPr lang="en-US" sz="2000" err="1"/>
              <a:t>tháng</a:t>
            </a:r>
            <a:r>
              <a:rPr lang="en-US" sz="2000"/>
              <a:t> </a:t>
            </a:r>
            <a:r>
              <a:rPr lang="en-US" sz="2000" err="1"/>
              <a:t>tại</a:t>
            </a:r>
            <a:r>
              <a:rPr lang="en-US" sz="2000"/>
              <a:t> FPT Polytechnic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648471" y="4374034"/>
            <a:ext cx="3299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err="1"/>
              <a:t>Ngô</a:t>
            </a:r>
            <a:r>
              <a:rPr lang="en-US" sz="2000" b="1"/>
              <a:t> </a:t>
            </a:r>
            <a:r>
              <a:rPr lang="en-US" sz="2000" b="1" err="1"/>
              <a:t>Quốc</a:t>
            </a:r>
            <a:r>
              <a:rPr lang="en-US" sz="2000" b="1"/>
              <a:t> Tùng-PS11396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63520" y="4886949"/>
            <a:ext cx="3217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2000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Mobile Developer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err="1"/>
              <a:t>Học</a:t>
            </a:r>
            <a:r>
              <a:rPr lang="en-US" sz="2000"/>
              <a:t> 2 </a:t>
            </a:r>
            <a:r>
              <a:rPr lang="en-US" sz="2000" err="1"/>
              <a:t>năm</a:t>
            </a:r>
            <a:r>
              <a:rPr lang="en-US" sz="2000"/>
              <a:t> 4 </a:t>
            </a:r>
            <a:r>
              <a:rPr lang="en-US" sz="2000" err="1"/>
              <a:t>tháng</a:t>
            </a:r>
            <a:r>
              <a:rPr lang="en-US" sz="2000"/>
              <a:t> </a:t>
            </a:r>
            <a:r>
              <a:rPr lang="en-US" sz="2000" err="1"/>
              <a:t>tại</a:t>
            </a:r>
            <a:r>
              <a:rPr lang="en-US" sz="2000"/>
              <a:t> FPT Polytechnic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47788" y="4336286"/>
            <a:ext cx="4109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Nguyễn Thị Linh Chi-PS11535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424467" y="4886949"/>
            <a:ext cx="3217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2001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Mobile Developer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err="1"/>
              <a:t>Học</a:t>
            </a:r>
            <a:r>
              <a:rPr lang="en-US" sz="2000"/>
              <a:t> 2 </a:t>
            </a:r>
            <a:r>
              <a:rPr lang="en-US" sz="2000" err="1"/>
              <a:t>năm</a:t>
            </a:r>
            <a:r>
              <a:rPr lang="en-US" sz="2000"/>
              <a:t> 4 </a:t>
            </a:r>
            <a:r>
              <a:rPr lang="en-US" sz="2000" err="1"/>
              <a:t>tháng</a:t>
            </a:r>
            <a:r>
              <a:rPr lang="en-US" sz="2000"/>
              <a:t> </a:t>
            </a:r>
            <a:r>
              <a:rPr lang="en-US" sz="2000" err="1"/>
              <a:t>tại</a:t>
            </a:r>
            <a:r>
              <a:rPr lang="en-US" sz="2000"/>
              <a:t> FPT Polytechnic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0F58DB-98F6-E141-A2A7-F3652C805832}"/>
              </a:ext>
            </a:extLst>
          </p:cNvPr>
          <p:cNvSpPr txBox="1"/>
          <p:nvPr/>
        </p:nvSpPr>
        <p:spPr>
          <a:xfrm>
            <a:off x="1238096" y="183224"/>
            <a:ext cx="1132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2.1 Chi tiết cá nhân những người đề xuất kế hoạch kinh doanh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占位符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9495402" y="1124271"/>
            <a:ext cx="2707291" cy="291432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" name="Picture Placeholder 15"/>
          <p:cNvPicPr>
            <a:picLocks noGrp="1" noChangeAspect="1"/>
          </p:cNvPicPr>
          <p:nvPr>
            <p:ph type="pic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3" b="10493"/>
          <a:stretch>
            <a:fillRect/>
          </a:stretch>
        </p:blipFill>
        <p:spPr>
          <a:xfrm>
            <a:off x="6345238" y="1219200"/>
            <a:ext cx="2819400" cy="2819400"/>
          </a:xfrm>
        </p:spPr>
      </p:pic>
      <p:pic>
        <p:nvPicPr>
          <p:cNvPr id="14" name="Picture Placeholder 13"/>
          <p:cNvPicPr>
            <a:picLocks noGrp="1" noChangeAspect="1"/>
          </p:cNvPicPr>
          <p:nvPr>
            <p:ph type="pic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5" b="12995"/>
          <a:stretch>
            <a:fillRect/>
          </a:stretch>
        </p:blipFill>
        <p:spPr>
          <a:xfrm>
            <a:off x="3264430" y="1276999"/>
            <a:ext cx="2819400" cy="2819400"/>
          </a:xfrm>
        </p:spPr>
      </p:pic>
      <p:pic>
        <p:nvPicPr>
          <p:cNvPr id="12" name="Picture Placeholder 11"/>
          <p:cNvPicPr>
            <a:picLocks noGrp="1" noChangeAspect="1"/>
          </p:cNvPicPr>
          <p:nvPr>
            <p:ph type="pic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0" r="25970"/>
          <a:stretch>
            <a:fillRect/>
          </a:stretch>
        </p:blipFill>
        <p:spPr>
          <a:xfrm>
            <a:off x="131072" y="1301397"/>
            <a:ext cx="2686348" cy="2686348"/>
          </a:xfrm>
        </p:spPr>
      </p:pic>
      <p:sp>
        <p:nvSpPr>
          <p:cNvPr id="450" name="Shape 450"/>
          <p:cNvSpPr/>
          <p:nvPr/>
        </p:nvSpPr>
        <p:spPr>
          <a:xfrm>
            <a:off x="716654" y="728904"/>
            <a:ext cx="837127" cy="643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10438" y="1164890"/>
            <a:ext cx="2931477" cy="3027960"/>
            <a:chOff x="1253141" y="1907191"/>
            <a:chExt cx="3043618" cy="3043618"/>
          </a:xfrm>
        </p:grpSpPr>
        <p:sp>
          <p:nvSpPr>
            <p:cNvPr id="3" name="椭圆 2"/>
            <p:cNvSpPr/>
            <p:nvPr/>
          </p:nvSpPr>
          <p:spPr>
            <a:xfrm>
              <a:off x="1253141" y="1907191"/>
              <a:ext cx="3043618" cy="3043618"/>
            </a:xfrm>
            <a:prstGeom prst="ellipse">
              <a:avLst/>
            </a:prstGeom>
            <a:noFill/>
            <a:ln w="222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Shape 451"/>
            <p:cNvSpPr/>
            <p:nvPr/>
          </p:nvSpPr>
          <p:spPr>
            <a:xfrm>
              <a:off x="3349155" y="2325885"/>
              <a:ext cx="771033" cy="275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LOVE  U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151439" y="1164890"/>
            <a:ext cx="3043618" cy="3043618"/>
            <a:chOff x="4574190" y="1907191"/>
            <a:chExt cx="3043618" cy="3043618"/>
          </a:xfrm>
        </p:grpSpPr>
        <p:sp>
          <p:nvSpPr>
            <p:cNvPr id="452" name="Shape 452"/>
            <p:cNvSpPr/>
            <p:nvPr/>
          </p:nvSpPr>
          <p:spPr>
            <a:xfrm>
              <a:off x="6695939" y="2325885"/>
              <a:ext cx="771033" cy="275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>
                <a:buSzPct val="25000"/>
              </a:pPr>
              <a:r>
                <a:rPr lang="en-US" altLang="zh-CN" sz="12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LOVE  U</a:t>
              </a:r>
            </a:p>
          </p:txBody>
        </p:sp>
        <p:sp>
          <p:nvSpPr>
            <p:cNvPr id="33" name="椭圆 32"/>
            <p:cNvSpPr/>
            <p:nvPr/>
          </p:nvSpPr>
          <p:spPr>
            <a:xfrm>
              <a:off x="4574190" y="1907191"/>
              <a:ext cx="3043618" cy="3043618"/>
            </a:xfrm>
            <a:prstGeom prst="ellipse">
              <a:avLst/>
            </a:prstGeom>
            <a:noFill/>
            <a:ln w="222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13354" y="4233655"/>
            <a:ext cx="2236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Lê</a:t>
            </a:r>
            <a:r>
              <a:rPr lang="en-US" sz="2000" b="1"/>
              <a:t> Minh </a:t>
            </a:r>
            <a:r>
              <a:rPr lang="en-US" sz="2000" b="1" err="1"/>
              <a:t>Đăng</a:t>
            </a:r>
            <a:r>
              <a:rPr lang="en-US" sz="2000" b="1"/>
              <a:t> </a:t>
            </a:r>
          </a:p>
          <a:p>
            <a:pPr algn="ctr"/>
            <a:r>
              <a:rPr lang="en-US" sz="2000" b="1"/>
              <a:t>PS11725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85392" y="4876383"/>
            <a:ext cx="29519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2001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Mobile Developer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err="1"/>
              <a:t>Học</a:t>
            </a:r>
            <a:r>
              <a:rPr lang="en-US" sz="2000"/>
              <a:t> 2 </a:t>
            </a:r>
            <a:r>
              <a:rPr lang="en-US" sz="2000" err="1"/>
              <a:t>năm</a:t>
            </a:r>
            <a:r>
              <a:rPr lang="en-US" sz="2000"/>
              <a:t> 4 </a:t>
            </a:r>
            <a:r>
              <a:rPr lang="en-US" sz="2000" err="1"/>
              <a:t>tháng</a:t>
            </a:r>
            <a:r>
              <a:rPr lang="en-US" sz="2000"/>
              <a:t> </a:t>
            </a:r>
            <a:r>
              <a:rPr lang="en-US" sz="2000" err="1"/>
              <a:t>tại</a:t>
            </a:r>
            <a:r>
              <a:rPr lang="en-US" sz="2000"/>
              <a:t> FPT Polytechnic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65319" y="4227969"/>
            <a:ext cx="2608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Hoàng</a:t>
            </a:r>
            <a:r>
              <a:rPr lang="en-US" sz="2000" b="1"/>
              <a:t> </a:t>
            </a:r>
            <a:r>
              <a:rPr lang="en-US" sz="2000" b="1" err="1"/>
              <a:t>Văn</a:t>
            </a:r>
            <a:r>
              <a:rPr lang="en-US" sz="2000" b="1"/>
              <a:t> </a:t>
            </a:r>
            <a:r>
              <a:rPr lang="en-US" sz="2000" b="1" err="1"/>
              <a:t>Huỳnh</a:t>
            </a:r>
            <a:endParaRPr lang="en-US" sz="2000" b="1"/>
          </a:p>
          <a:p>
            <a:pPr algn="ctr"/>
            <a:r>
              <a:rPr lang="en-US" sz="2000" b="1"/>
              <a:t>PS11694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58047" y="4936685"/>
            <a:ext cx="3217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2000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Mobile Developer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err="1"/>
              <a:t>Học</a:t>
            </a:r>
            <a:r>
              <a:rPr lang="en-US" sz="2000"/>
              <a:t> 2 </a:t>
            </a:r>
            <a:r>
              <a:rPr lang="en-US" sz="2000" err="1"/>
              <a:t>năm</a:t>
            </a:r>
            <a:r>
              <a:rPr lang="en-US" sz="2000"/>
              <a:t> 4 </a:t>
            </a:r>
            <a:r>
              <a:rPr lang="en-US" sz="2000" err="1"/>
              <a:t>tháng</a:t>
            </a:r>
            <a:r>
              <a:rPr lang="en-US" sz="2000"/>
              <a:t> </a:t>
            </a:r>
            <a:r>
              <a:rPr lang="en-US" sz="2000" err="1"/>
              <a:t>tại</a:t>
            </a:r>
            <a:r>
              <a:rPr lang="en-US" sz="2000"/>
              <a:t> FPT Polytechnic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19322" y="4224005"/>
            <a:ext cx="2156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Phạm</a:t>
            </a:r>
            <a:r>
              <a:rPr lang="en-US" sz="2000" b="1"/>
              <a:t> Minh </a:t>
            </a:r>
            <a:r>
              <a:rPr lang="en-US" sz="2000" b="1" err="1"/>
              <a:t>Kha</a:t>
            </a:r>
            <a:r>
              <a:rPr lang="en-US" sz="2000" b="1"/>
              <a:t> </a:t>
            </a:r>
          </a:p>
          <a:p>
            <a:pPr algn="ctr"/>
            <a:r>
              <a:rPr lang="en-US" sz="2000" b="1"/>
              <a:t>PS11482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78368" y="4945177"/>
            <a:ext cx="3217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2001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Mobile Developer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err="1"/>
              <a:t>Học</a:t>
            </a:r>
            <a:r>
              <a:rPr lang="en-US" sz="2000"/>
              <a:t> 2 </a:t>
            </a:r>
            <a:r>
              <a:rPr lang="en-US" sz="2000" err="1"/>
              <a:t>năm</a:t>
            </a:r>
            <a:r>
              <a:rPr lang="en-US" sz="2000"/>
              <a:t> 4 </a:t>
            </a:r>
            <a:r>
              <a:rPr lang="en-US" sz="2000" err="1"/>
              <a:t>tháng</a:t>
            </a:r>
            <a:r>
              <a:rPr lang="en-US" sz="2000"/>
              <a:t> </a:t>
            </a:r>
            <a:r>
              <a:rPr lang="en-US" sz="2000" err="1"/>
              <a:t>tại</a:t>
            </a:r>
            <a:r>
              <a:rPr lang="en-US" sz="2000"/>
              <a:t> FPT Polytechnic</a:t>
            </a:r>
          </a:p>
        </p:txBody>
      </p:sp>
      <p:grpSp>
        <p:nvGrpSpPr>
          <p:cNvPr id="22" name="组合 7"/>
          <p:cNvGrpSpPr/>
          <p:nvPr/>
        </p:nvGrpSpPr>
        <p:grpSpPr>
          <a:xfrm>
            <a:off x="6251384" y="1113155"/>
            <a:ext cx="3043618" cy="3043618"/>
            <a:chOff x="7907941" y="1907191"/>
            <a:chExt cx="3043618" cy="3043618"/>
          </a:xfrm>
        </p:grpSpPr>
        <p:sp>
          <p:nvSpPr>
            <p:cNvPr id="23" name="Shape 453"/>
            <p:cNvSpPr/>
            <p:nvPr/>
          </p:nvSpPr>
          <p:spPr>
            <a:xfrm>
              <a:off x="9941414" y="2325885"/>
              <a:ext cx="771033" cy="275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>
                <a:buSzPct val="25000"/>
              </a:pPr>
              <a:r>
                <a:rPr lang="en-US" altLang="zh-CN" sz="12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LOVE  U</a:t>
              </a:r>
            </a:p>
          </p:txBody>
        </p:sp>
        <p:sp>
          <p:nvSpPr>
            <p:cNvPr id="24" name="椭圆 33"/>
            <p:cNvSpPr/>
            <p:nvPr/>
          </p:nvSpPr>
          <p:spPr>
            <a:xfrm>
              <a:off x="7907941" y="1907191"/>
              <a:ext cx="3043618" cy="3043618"/>
            </a:xfrm>
            <a:prstGeom prst="ellipse">
              <a:avLst/>
            </a:prstGeom>
            <a:noFill/>
            <a:ln w="222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7"/>
          <p:cNvGrpSpPr/>
          <p:nvPr/>
        </p:nvGrpSpPr>
        <p:grpSpPr>
          <a:xfrm>
            <a:off x="9383293" y="1044289"/>
            <a:ext cx="2906678" cy="3112484"/>
            <a:chOff x="7907941" y="1907191"/>
            <a:chExt cx="3043618" cy="3043618"/>
          </a:xfrm>
        </p:grpSpPr>
        <p:sp>
          <p:nvSpPr>
            <p:cNvPr id="27" name="Shape 453"/>
            <p:cNvSpPr/>
            <p:nvPr/>
          </p:nvSpPr>
          <p:spPr>
            <a:xfrm>
              <a:off x="9941414" y="2325887"/>
              <a:ext cx="1010145" cy="2325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algn="ctr">
                <a:buSzPct val="25000"/>
              </a:pPr>
              <a:r>
                <a:rPr lang="en-US" altLang="zh-CN" sz="12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LOVE  U</a:t>
              </a:r>
            </a:p>
          </p:txBody>
        </p:sp>
        <p:sp>
          <p:nvSpPr>
            <p:cNvPr id="28" name="椭圆 33"/>
            <p:cNvSpPr/>
            <p:nvPr/>
          </p:nvSpPr>
          <p:spPr>
            <a:xfrm>
              <a:off x="7907941" y="1907191"/>
              <a:ext cx="3043618" cy="3043618"/>
            </a:xfrm>
            <a:prstGeom prst="ellipse">
              <a:avLst/>
            </a:prstGeom>
            <a:noFill/>
            <a:ln w="222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09349" y="4168497"/>
            <a:ext cx="2156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Lý</a:t>
            </a:r>
            <a:r>
              <a:rPr lang="en-US" sz="2000" b="1"/>
              <a:t> </a:t>
            </a:r>
            <a:r>
              <a:rPr lang="en-US" sz="2000" b="1" err="1"/>
              <a:t>Phát</a:t>
            </a:r>
            <a:r>
              <a:rPr lang="en-US" sz="2000" b="1"/>
              <a:t> </a:t>
            </a:r>
            <a:r>
              <a:rPr lang="en-US" sz="2000" b="1" err="1"/>
              <a:t>Tài</a:t>
            </a:r>
            <a:r>
              <a:rPr lang="en-US" sz="2000" b="1"/>
              <a:t> </a:t>
            </a:r>
          </a:p>
          <a:p>
            <a:pPr algn="ctr"/>
            <a:r>
              <a:rPr lang="en-US" sz="2000" b="1"/>
              <a:t>PS11225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295002" y="4936684"/>
            <a:ext cx="3217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2001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Mobile Developer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err="1"/>
              <a:t>Học</a:t>
            </a:r>
            <a:r>
              <a:rPr lang="en-US" sz="2000"/>
              <a:t> 2 </a:t>
            </a:r>
            <a:r>
              <a:rPr lang="en-US" sz="2000" err="1"/>
              <a:t>năm</a:t>
            </a:r>
            <a:r>
              <a:rPr lang="en-US" sz="2000"/>
              <a:t> 4 </a:t>
            </a:r>
            <a:r>
              <a:rPr lang="en-US" sz="2000" err="1"/>
              <a:t>tháng</a:t>
            </a:r>
            <a:r>
              <a:rPr lang="en-US" sz="2000"/>
              <a:t> </a:t>
            </a:r>
            <a:r>
              <a:rPr lang="en-US" sz="2000" err="1"/>
              <a:t>tại</a:t>
            </a:r>
            <a:r>
              <a:rPr lang="en-US" sz="2000"/>
              <a:t> FPT Polytechnic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153990-A2FF-5B46-99D7-25A72594D543}"/>
              </a:ext>
            </a:extLst>
          </p:cNvPr>
          <p:cNvSpPr txBox="1"/>
          <p:nvPr/>
        </p:nvSpPr>
        <p:spPr>
          <a:xfrm>
            <a:off x="1238096" y="183224"/>
            <a:ext cx="1132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2.1 Chi tiết cá nhân những người đề xuất kế hoạch kinh doanh</a:t>
            </a:r>
          </a:p>
        </p:txBody>
      </p:sp>
    </p:spTree>
    <p:extLst>
      <p:ext uri="{BB962C8B-B14F-4D97-AF65-F5344CB8AC3E}">
        <p14:creationId xmlns:p14="http://schemas.microsoft.com/office/powerpoint/2010/main" val="144700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Antee">
      <a:dk1>
        <a:srgbClr val="060606"/>
      </a:dk1>
      <a:lt1>
        <a:srgbClr val="F5F5F5"/>
      </a:lt1>
      <a:dk2>
        <a:srgbClr val="1F2731"/>
      </a:dk2>
      <a:lt2>
        <a:srgbClr val="E7E6E6"/>
      </a:lt2>
      <a:accent1>
        <a:srgbClr val="FFC000"/>
      </a:accent1>
      <a:accent2>
        <a:srgbClr val="757070"/>
      </a:accent2>
      <a:accent3>
        <a:srgbClr val="A5A5A5"/>
      </a:accent3>
      <a:accent4>
        <a:srgbClr val="FFC000"/>
      </a:accent4>
      <a:accent5>
        <a:srgbClr val="C0C0C0"/>
      </a:accent5>
      <a:accent6>
        <a:srgbClr val="44444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4186</Words>
  <Application>Microsoft Macintosh PowerPoint</Application>
  <PresentationFormat>Widescreen</PresentationFormat>
  <Paragraphs>2309</Paragraphs>
  <Slides>45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Calibri</vt:lpstr>
      <vt:lpstr>字魂7号-温暖童稚体</vt:lpstr>
      <vt:lpstr>Lato</vt:lpstr>
      <vt:lpstr>Arial</vt:lpstr>
      <vt:lpstr>Microsoft YaHei</vt:lpstr>
      <vt:lpstr>Wingdings</vt:lpstr>
      <vt:lpstr>造字工房悦圆演示版常规体</vt:lpstr>
      <vt:lpstr>Times New Roman</vt:lpstr>
      <vt:lpstr>字魂17号-萌趣果冻体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Nguyễn Thị Linh Chi</dc:creator>
  <cp:lastModifiedBy>Microsoft Office User</cp:lastModifiedBy>
  <cp:revision>81</cp:revision>
  <dcterms:modified xsi:type="dcterms:W3CDTF">2021-08-10T15:56:53Z</dcterms:modified>
</cp:coreProperties>
</file>